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1" r:id="rId4"/>
    <p:sldId id="272" r:id="rId5"/>
    <p:sldId id="259" r:id="rId6"/>
    <p:sldId id="261" r:id="rId7"/>
    <p:sldId id="262" r:id="rId8"/>
    <p:sldId id="273" r:id="rId9"/>
    <p:sldId id="274" r:id="rId10"/>
    <p:sldId id="275" r:id="rId11"/>
    <p:sldId id="276" r:id="rId12"/>
    <p:sldId id="263" r:id="rId13"/>
    <p:sldId id="277" r:id="rId14"/>
    <p:sldId id="264" r:id="rId15"/>
    <p:sldId id="278" r:id="rId16"/>
    <p:sldId id="279" r:id="rId17"/>
    <p:sldId id="267" r:id="rId18"/>
    <p:sldId id="280" r:id="rId19"/>
    <p:sldId id="281" r:id="rId20"/>
    <p:sldId id="268" r:id="rId21"/>
    <p:sldId id="282" r:id="rId22"/>
    <p:sldId id="269" r:id="rId23"/>
    <p:sldId id="260" r:id="rId24"/>
  </p:sldIdLst>
  <p:sldSz cx="16256000" cy="10160000"/>
  <p:notesSz cx="16256000" cy="10160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04"/>
    <a:srgbClr val="AB3124"/>
    <a:srgbClr val="EE3124"/>
    <a:srgbClr val="CE3124"/>
    <a:srgbClr val="EF3124"/>
    <a:srgbClr val="D23124"/>
    <a:srgbClr val="D73124"/>
    <a:srgbClr val="C83124"/>
    <a:srgbClr val="BE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6932" autoAdjust="0"/>
  </p:normalViewPr>
  <p:slideViewPr>
    <p:cSldViewPr>
      <p:cViewPr varScale="1">
        <p:scale>
          <a:sx n="60" d="100"/>
          <a:sy n="60" d="100"/>
        </p:scale>
        <p:origin x="87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0.52356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06-10T14:41:2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23457 7933 0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0.52356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06-10T14:41:2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23457 7933 0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0.52356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06-10T14:41:2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23457 7933 0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31DE-AB70-429C-88B8-520FDB90E5A7}" type="datetimeFigureOut">
              <a:rPr lang="fr-FR" smtClean="0"/>
              <a:pPr/>
              <a:t>17/05/2020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762000"/>
            <a:ext cx="6096000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625600" y="4826000"/>
            <a:ext cx="13004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39FB0-61CF-4958-9264-62D4E3ECA42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7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rgbClr val="EE3124"/>
                </a:solidFill>
                <a:latin typeface="+mj-lt"/>
              </a:rPr>
              <a:t>DIAPO 1 – présentation</a:t>
            </a:r>
          </a:p>
          <a:p>
            <a:endParaRPr lang="fr-FR" sz="1200" dirty="0">
              <a:solidFill>
                <a:srgbClr val="EE3124"/>
              </a:solidFill>
              <a:latin typeface="+mj-lt"/>
            </a:endParaRPr>
          </a:p>
          <a:p>
            <a:r>
              <a:rPr lang="fr-FR" sz="1200" b="1" dirty="0">
                <a:latin typeface="+mj-lt"/>
              </a:rPr>
              <a:t>Titre du diaporama : </a:t>
            </a:r>
            <a:r>
              <a:rPr lang="fr-FR" sz="1200" dirty="0">
                <a:latin typeface="+mj-lt"/>
              </a:rPr>
              <a:t>police VERDANA, taille 54, blanc, aligné à droite</a:t>
            </a:r>
          </a:p>
          <a:p>
            <a:r>
              <a:rPr lang="fr-FR" sz="1200" b="1" dirty="0">
                <a:latin typeface="+mj-lt"/>
              </a:rPr>
              <a:t>Sous-titre : </a:t>
            </a:r>
            <a:r>
              <a:rPr lang="fr-FR" sz="1200" dirty="0">
                <a:latin typeface="+mj-lt"/>
              </a:rPr>
              <a:t>taille 44, blanc, aligné à</a:t>
            </a:r>
            <a:r>
              <a:rPr lang="fr-FR" sz="1200" baseline="0" dirty="0">
                <a:latin typeface="+mj-lt"/>
              </a:rPr>
              <a:t> droite</a:t>
            </a:r>
            <a:endParaRPr lang="fr-FR" sz="1200" dirty="0">
              <a:latin typeface="+mj-lt"/>
            </a:endParaRPr>
          </a:p>
          <a:p>
            <a:r>
              <a:rPr lang="fr-FR" sz="1200" b="1" dirty="0">
                <a:latin typeface="+mj-lt"/>
              </a:rPr>
              <a:t>Détails : </a:t>
            </a:r>
            <a:r>
              <a:rPr lang="fr-FR" sz="1200" dirty="0">
                <a:latin typeface="+mj-lt"/>
              </a:rPr>
              <a:t>police CALIBRI, taille 28, blanc, aligné à droite</a:t>
            </a:r>
            <a:endParaRPr lang="fr-FR" sz="1200" b="1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3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4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7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23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9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117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0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653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26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81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rgbClr val="EE3124"/>
                </a:solidFill>
                <a:latin typeface="+mj-lt"/>
              </a:rPr>
              <a:t>DIAPO 2 – partie </a:t>
            </a:r>
          </a:p>
          <a:p>
            <a:endParaRPr lang="fr-FR" sz="1200" dirty="0">
              <a:solidFill>
                <a:srgbClr val="EE3124"/>
              </a:solidFill>
              <a:latin typeface="+mj-lt"/>
            </a:endParaRPr>
          </a:p>
          <a:p>
            <a:r>
              <a:rPr lang="fr-FR" sz="1200" dirty="0">
                <a:latin typeface="+mj-lt"/>
              </a:rPr>
              <a:t>police VERDANA, taille 48, lettres capitales, blanc, centré dans la diapositive</a:t>
            </a:r>
            <a:endParaRPr lang="fr-FR" sz="1200" b="1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62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92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2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1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rgbClr val="EE3124"/>
                </a:solidFill>
                <a:latin typeface="+mj-lt"/>
              </a:rPr>
              <a:t>DIAPO 5 – fin</a:t>
            </a:r>
          </a:p>
          <a:p>
            <a:endParaRPr lang="fr-FR" sz="1200" dirty="0">
              <a:solidFill>
                <a:srgbClr val="EE3124"/>
              </a:solidFill>
              <a:latin typeface="+mj-lt"/>
            </a:endParaRPr>
          </a:p>
          <a:p>
            <a:r>
              <a:rPr lang="fr-FR" sz="1200" dirty="0">
                <a:latin typeface="+mj-lt"/>
              </a:rPr>
              <a:t>police VERDANA, taille 48, lettres capitales</a:t>
            </a:r>
            <a:r>
              <a:rPr lang="fr-FR" sz="1200">
                <a:latin typeface="+mj-lt"/>
              </a:rPr>
              <a:t>, blanc, </a:t>
            </a:r>
            <a:r>
              <a:rPr lang="fr-FR" sz="1200" dirty="0">
                <a:latin typeface="+mj-lt"/>
              </a:rPr>
              <a:t>centré dans la diapositive</a:t>
            </a:r>
            <a:endParaRPr lang="fr-FR" sz="1200" b="1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7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8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30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4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7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5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DIAPO 3 – contenu,</a:t>
            </a:r>
            <a:r>
              <a:rPr lang="fr-FR" baseline="0" dirty="0"/>
              <a:t> modèle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9FB0-61CF-4958-9264-62D4E3ECA42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199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52600"/>
            <a:ext cx="0" cy="7645400"/>
          </a:xfrm>
          <a:custGeom>
            <a:avLst/>
            <a:gdLst/>
            <a:ahLst/>
            <a:cxnLst/>
            <a:rect l="l" t="t" r="r" b="b"/>
            <a:pathLst>
              <a:path h="7645400">
                <a:moveTo>
                  <a:pt x="0" y="7645400"/>
                </a:moveTo>
                <a:lnTo>
                  <a:pt x="0" y="0"/>
                </a:lnTo>
                <a:lnTo>
                  <a:pt x="0" y="7645400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641292"/>
            <a:ext cx="14757400" cy="70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>
                <a:solidFill>
                  <a:srgbClr val="EE3124"/>
                </a:solidFill>
                <a:latin typeface="Eurostile LT ExtendedTwo"/>
                <a:cs typeface="Eurostile LT ExtendedTw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399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19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34-fresatura%202d%20ottimizzazione%20smussi.avi" TargetMode="External"/><Relationship Id="rId3" Type="http://schemas.openxmlformats.org/officeDocument/2006/relationships/hyperlink" Target="Novita%20714%20Cam/30-modifica%20contemporaneamente%20piu%20valori.avi" TargetMode="External"/><Relationship Id="rId7" Type="http://schemas.openxmlformats.org/officeDocument/2006/relationships/hyperlink" Target="Novita%20714%20Cam/33-smusso%20su%20piano%20ruotato.a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32-smusso%20zig%20zag.avi" TargetMode="External"/><Relationship Id="rId5" Type="http://schemas.openxmlformats.org/officeDocument/2006/relationships/hyperlink" Target="Novita%20714%20Cam/31-fresatura%202d%20nuova%20opzione%20in%20raggiatura.avi" TargetMode="External"/><Relationship Id="rId4" Type="http://schemas.openxmlformats.org/officeDocument/2006/relationships/image" Target="../media/image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35-fresatura%202d%20gestione%20attrezzatura.avi" TargetMode="External"/><Relationship Id="rId7" Type="http://schemas.openxmlformats.org/officeDocument/2006/relationships/hyperlink" Target="Novita%20714%20Cam/38-profilo%20e%20sezione.a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37-fresatura%202d%20nuova%20finitura%20di%20sgr%203d.avi" TargetMode="External"/><Relationship Id="rId5" Type="http://schemas.openxmlformats.org/officeDocument/2006/relationships/hyperlink" Target="Novita%20714%20Cam/36-spianatura%20manuale%20z%20tra%20regioni.avi" TargetMode="External"/><Relationship Id="rId4" Type="http://schemas.openxmlformats.org/officeDocument/2006/relationships/image" Target="../media/image7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CAM/23-divisione%20ciclo%20per%20lunghezza%20utensile.mp4" TargetMode="External"/><Relationship Id="rId3" Type="http://schemas.openxmlformats.org/officeDocument/2006/relationships/hyperlink" Target="Novita%20714%20Cam/39-sgr%203d%20ripresa%20sgr%20con%20sketch%20ut.avi" TargetMode="External"/><Relationship Id="rId7" Type="http://schemas.openxmlformats.org/officeDocument/2006/relationships/hyperlink" Target="Novita%20714%20Cam/42-piani%20paralleli%20nuova%20gestione%20bordi.av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41-cresta%20costante%20aggiunge%20una%20passata%20laterale.avi" TargetMode="External"/><Relationship Id="rId5" Type="http://schemas.openxmlformats.org/officeDocument/2006/relationships/hyperlink" Target="Novita%20714%20Cam/40-superfinitura.avi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43-superfici%20tangenti%20e%20lavorazioni.avi" TargetMode="External"/><Relationship Id="rId7" Type="http://schemas.openxmlformats.org/officeDocument/2006/relationships/hyperlink" Target="Novita%20714%20Cam/46-isoparametrica%20nuova%20opzione%20di%20verifica.av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45-contornatura%203d%20ottimizzazione.avi" TargetMode="External"/><Relationship Id="rId5" Type="http://schemas.openxmlformats.org/officeDocument/2006/relationships/hyperlink" Target="Novita%20714%20Cam/44-gestione%20offset%20diversi.avi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AM/24-superfinitura%20da%203%20a%205%20assi.mp4" TargetMode="External"/><Relationship Id="rId7" Type="http://schemas.openxmlformats.org/officeDocument/2006/relationships/hyperlink" Target="Novita%20714%20Cam/50-5%20assi%20limitazione%20su%20facce%20ok.av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49-5%20assi%20evitare%20piccole%20oscillazioni%20.avi" TargetMode="External"/><Relationship Id="rId5" Type="http://schemas.openxmlformats.org/officeDocument/2006/relationships/hyperlink" Target="Novita%20714%20Cam/48-1%20ciclo%204%20assi%20testa-testa.avi" TargetMode="External"/><Relationship Id="rId4" Type="http://schemas.openxmlformats.org/officeDocument/2006/relationships/image" Target="../media/image9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51-tornitura%204%20asse.avi" TargetMode="External"/><Relationship Id="rId7" Type="http://schemas.openxmlformats.org/officeDocument/2006/relationships/hyperlink" Target="Novita%20714%20Cam/50-5%20assi%20limitazione%20su%20facce%20ok.av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53-1-%20tornitura%20nuova%20simulazione%20in%20verifica.avi" TargetMode="External"/><Relationship Id="rId5" Type="http://schemas.openxmlformats.org/officeDocument/2006/relationships/hyperlink" Target="Novita%20714%20Cam/52-tornitura%20nuove%20opzioni%20in%20sgr%20sincronizzata.avi" TargetMode="External"/><Relationship Id="rId4" Type="http://schemas.openxmlformats.org/officeDocument/2006/relationships/image" Target="../media/image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54-uscita%20utensile%20speciale.a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Novita%20714%20Cam/55-tornitura%20spostamento%20cicli%20tra%20porta%20pezzi.avi" TargetMode="External"/><Relationship Id="rId4" Type="http://schemas.openxmlformats.org/officeDocument/2006/relationships/image" Target="../media/image9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56-Varie%20gestione%20vita%20utensile%20sui%20cicli%202d.avi" TargetMode="External"/><Relationship Id="rId7" Type="http://schemas.openxmlformats.org/officeDocument/2006/relationships/hyperlink" Target="Novita%20714%20Cam/59-%20nuova%20gestione%20vincoli%20di%20fissaggio.av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58-varie%20nuovo%20utensile%20generico.avi" TargetMode="External"/><Relationship Id="rId5" Type="http://schemas.openxmlformats.org/officeDocument/2006/relationships/hyperlink" Target="Novita%20714%20Cam/57-Varie%20filtro%20di%20ricerca%20utensile.avi" TargetMode="External"/><Relationship Id="rId4" Type="http://schemas.openxmlformats.org/officeDocument/2006/relationships/image" Target="../media/image10.jf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63-definizione%20grezzo%20da%20derivazione%20pati%20parziali.avi" TargetMode="External"/><Relationship Id="rId3" Type="http://schemas.openxmlformats.org/officeDocument/2006/relationships/hyperlink" Target="Novita%20714%20Cam/59-%20nuova%20gestione%20vincoli%20di%20fissaggio.avi" TargetMode="External"/><Relationship Id="rId7" Type="http://schemas.openxmlformats.org/officeDocument/2006/relationships/hyperlink" Target="Novita%20714%20Cam/61-riposizionamento%20su%20un%20altro%20file.av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62-definizione%20grezzo%20da%20file%20parte.avi" TargetMode="External"/><Relationship Id="rId5" Type="http://schemas.openxmlformats.org/officeDocument/2006/relationships/hyperlink" Target="Novita%20714%20Cam/60-riposizionamento%20stesso%20file%20ok.avi" TargetMode="External"/><Relationship Id="rId4" Type="http://schemas.openxmlformats.org/officeDocument/2006/relationships/image" Target="../media/image10.jfif"/><Relationship Id="rId9" Type="http://schemas.openxmlformats.org/officeDocument/2006/relationships/hyperlink" Target="Novita%20714%20Cam/64-filtro%20per%20visualizzare%20solo%20i%20materiali%20con%20CDT.avi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71-NUOVA%20OPZIONE%20DEFINIZIONE%20ATTACCO%20TORNIO.avi" TargetMode="External"/><Relationship Id="rId3" Type="http://schemas.openxmlformats.org/officeDocument/2006/relationships/hyperlink" Target="Novita%20714%20Cam/66-informazioni%20sul%20verifica.avi" TargetMode="External"/><Relationship Id="rId7" Type="http://schemas.openxmlformats.org/officeDocument/2006/relationships/hyperlink" Target="Novita%20714%20Cam/68-%20verifica%20collisione%20al%20primo%20contatto.av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70-verifica%20tenendo%20conto%20della%20sagoma%20dell'utensile.avi" TargetMode="External"/><Relationship Id="rId5" Type="http://schemas.openxmlformats.org/officeDocument/2006/relationships/hyperlink" Target="Novita%20714%20Cam/67-verifica%20collisione%20gambo.avi" TargetMode="External"/><Relationship Id="rId10" Type="http://schemas.openxmlformats.org/officeDocument/2006/relationships/hyperlink" Target="Novita%20714%20Cam/69-verifica%20nuova%20rappresentazione%20gambo.avi" TargetMode="External"/><Relationship Id="rId4" Type="http://schemas.openxmlformats.org/officeDocument/2006/relationships/image" Target="../media/image10.jfif"/><Relationship Id="rId9" Type="http://schemas.openxmlformats.org/officeDocument/2006/relationships/hyperlink" Target="Novita%20714%20Cam/72-UTILIZZO%20ATTACHI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73-SETTAGGIO%20GESTIONE%20ORIGINE.avi" TargetMode="External"/><Relationship Id="rId7" Type="http://schemas.openxmlformats.org/officeDocument/2006/relationships/hyperlink" Target="Novita%20714%20Cam/76-variabile%20gap%20elettrodo.av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75-PUNTO%20TECNOLOGICO.avi" TargetMode="External"/><Relationship Id="rId5" Type="http://schemas.openxmlformats.org/officeDocument/2006/relationships/hyperlink" Target="Novita%20714%20Cam/74-FILTRO%20VISUALIZZAZIONE%20MOVIMENTI.avi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77-confronta%20%20sostituisci1.avi" TargetMode="External"/><Relationship Id="rId7" Type="http://schemas.openxmlformats.org/officeDocument/2006/relationships/hyperlink" Target="Novita%20714%20Cam/80-creazione%20di%20un%20dossier%20tecnico.av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79-comparazione%203%20ok.avi" TargetMode="External"/><Relationship Id="rId5" Type="http://schemas.openxmlformats.org/officeDocument/2006/relationships/hyperlink" Target="Novita%20714%20Cam/78-confonta%20sostituisci%202.avi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Novita%20714%20Cam/81-tecnologia%20mitsu.avi" TargetMode="External"/><Relationship Id="rId7" Type="http://schemas.openxmlformats.org/officeDocument/2006/relationships/hyperlink" Target="Novita%20714%20Cam/83-erosione%20su%20piu%20sporgenze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84-TECNOLOGIA%20ONA.avi" TargetMode="External"/><Relationship Id="rId5" Type="http://schemas.openxmlformats.org/officeDocument/2006/relationships/hyperlink" Target="Novita%20714%20Cam/82-erosione%20con%20sporgenza.avi" TargetMode="External"/><Relationship Id="rId4" Type="http://schemas.openxmlformats.org/officeDocument/2006/relationships/image" Target="../media/image9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02-foratura%20gestione%20S%20in%20intersezioni.avi" TargetMode="External"/><Relationship Id="rId18" Type="http://schemas.openxmlformats.org/officeDocument/2006/relationships/hyperlink" Target="Novita%20714%20Cam/05-2%20foratura%20da%20sopra.avi" TargetMode="External"/><Relationship Id="rId3" Type="http://schemas.openxmlformats.org/officeDocument/2006/relationships/hyperlink" Target="Novita%20714%20Cam/01-foratura%20personalizzazione%20menu.avi" TargetMode="External"/><Relationship Id="rId7" Type="http://schemas.openxmlformats.org/officeDocument/2006/relationships/hyperlink" Target="Novita%20714%20Cam/05-foratura%20profondita%20da%20sopra1.avi" TargetMode="External"/><Relationship Id="rId17" Type="http://schemas.openxmlformats.org/officeDocument/2006/relationships/hyperlink" Target="Novita%20714%20Cam/05-1%20foro%20da%20sopra.avi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emf"/><Relationship Id="rId20" Type="http://schemas.openxmlformats.org/officeDocument/2006/relationships/hyperlink" Target="Novita%20714%20Cam/06-foratura%20aree%20di%20limitazione%20fori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04-foratura%20filettatura%20a%20pettine.avi" TargetMode="External"/><Relationship Id="rId5" Type="http://schemas.openxmlformats.org/officeDocument/2006/relationships/hyperlink" Target="Novita%20714%20Cam/03-foratura%20profonda%20ok.avi" TargetMode="External"/><Relationship Id="rId19" Type="http://schemas.openxmlformats.org/officeDocument/2006/relationships/hyperlink" Target="Novita%20714%20Cam/05-3%20fortaura%20profondita%20da%20sopra%20su%20analisi%20automatica.avi" TargetMode="External"/><Relationship Id="rId4" Type="http://schemas.openxmlformats.org/officeDocument/2006/relationships/image" Target="../media/image3.jfif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8" Type="http://schemas.openxmlformats.org/officeDocument/2006/relationships/hyperlink" Target="Novita%20714%20Cam/08-foratura%20controllo%20collisioni.avi" TargetMode="External"/><Relationship Id="rId3" Type="http://schemas.openxmlformats.org/officeDocument/2006/relationships/hyperlink" Target="Novita%20714%20Cam/07-foratura%20nuovo%20criterio%20di%20ricerca%20per%20colore%20applica%20metodo.avi" TargetMode="External"/><Relationship Id="rId7" Type="http://schemas.openxmlformats.org/officeDocument/2006/relationships/hyperlink" Target="Novita%20714%20Cam/07-1-foratura%20nuovo%20criterio%20di%20ricerca%20per%20colore.avi" TargetMode="External"/><Relationship Id="rId17" Type="http://schemas.openxmlformats.org/officeDocument/2006/relationships/hyperlink" Target="Novita%20714%20Cam/10-forature%20unione%20fori%20separati.avi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09-forature%20taglia%20feature%20di%20foratura.avi" TargetMode="External"/><Relationship Id="rId5" Type="http://schemas.openxmlformats.org/officeDocument/2006/relationships/hyperlink" Target="Novita%20714%20Cam/11-forature%20foratura%20di%20precisione.avi" TargetMode="External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hyperlink" Target="Novita%20714%20Cam/12-fresa%202d%20boost.avi" TargetMode="Externa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hyperlink" Target="Novita%20714%20Cam/13-fresa%202d%20boost%20sgr%203d.avi" TargetMode="Externa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18-fresatura%202d%20spianatura%20direzione%20di%20spianatura.avi" TargetMode="External"/><Relationship Id="rId3" Type="http://schemas.openxmlformats.org/officeDocument/2006/relationships/hyperlink" Target="Novita%20714%20Cam/14-fresa%202d%20ultima%20passta%20feed%20diverso.avi" TargetMode="External"/><Relationship Id="rId7" Type="http://schemas.openxmlformats.org/officeDocument/2006/relationships/hyperlink" Target="Novita%20714%20Cam/17-fresatura%202d%20spianatura%20direzione%20automatica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16-fresatura%202d%20movimenti%20in%20F%20max%20fuori%20dal%20pezzo.avi" TargetMode="External"/><Relationship Id="rId5" Type="http://schemas.openxmlformats.org/officeDocument/2006/relationships/hyperlink" Target="Novita%20714%20Cam/15-fresa%202d%20zona%20di%20limitazione%20ok.avi" TargetMode="Externa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22-fresatura%20attacco%20tang.avi" TargetMode="External"/><Relationship Id="rId3" Type="http://schemas.openxmlformats.org/officeDocument/2006/relationships/hyperlink" Target="Novita%20714%20Cam/19-1%20gestione%20uscita%20in%20lavoro%20dal%20pezzo.avi" TargetMode="External"/><Relationship Id="rId7" Type="http://schemas.openxmlformats.org/officeDocument/2006/relationships/hyperlink" Target="Novita%20714%20Cam/21-FRESATURA%202D%20copia%20simmetrica%20scambio%20e-u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20-fresatura%202d%20selezionare%20facce%20per%20altezza.avi" TargetMode="External"/><Relationship Id="rId5" Type="http://schemas.openxmlformats.org/officeDocument/2006/relationships/hyperlink" Target="Novita%20714%20Cam/19-fresatura%202d%20definizione%20Z%20di%20approccio.avi" TargetMode="Externa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27-fresatura%202d%20entrata%20ad%20arco.avi" TargetMode="External"/><Relationship Id="rId3" Type="http://schemas.openxmlformats.org/officeDocument/2006/relationships/hyperlink" Target="Novita%20714%20Cam/23-fresatura%20spostato%20con%20raggio.avi" TargetMode="External"/><Relationship Id="rId7" Type="http://schemas.openxmlformats.org/officeDocument/2006/relationships/hyperlink" Target="Novita%20714%20Cam/26-fresatura%202d%20cont%20smussi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25-fresatura%202d%20ultima%20passata%20a%20vuoto.avi" TargetMode="External"/><Relationship Id="rId5" Type="http://schemas.openxmlformats.org/officeDocument/2006/relationships/hyperlink" Target="Novita%20714%20Cam/24-fresatura%202d%20info%20su%20elica.avi" TargetMode="External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Novita%20714%20Cam/27-fresatura%202d%20entrata%20ad%20arco.avi" TargetMode="External"/><Relationship Id="rId3" Type="http://schemas.openxmlformats.org/officeDocument/2006/relationships/hyperlink" Target="Novita%20714%20Cam/28-fresatura%202d%20gola%20entrata%20in%20caduta%20e%20cambio%20direzione.avi" TargetMode="External"/><Relationship Id="rId7" Type="http://schemas.openxmlformats.org/officeDocument/2006/relationships/hyperlink" Target="Novita%20714%20Cam/26-fresatura%202d%20cont%20smussi.a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Novita%20714%20Cam/25-fresatura%202d%20ultima%20passata%20a%20vuoto.avi" TargetMode="External"/><Relationship Id="rId5" Type="http://schemas.openxmlformats.org/officeDocument/2006/relationships/hyperlink" Target="Novita%20714%20Cam/24-fresatura%202d%20info%20su%20elica.avi" TargetMode="Externa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bk object 17"/>
          <p:cNvSpPr>
            <a:spLocks noChangeAspect="1"/>
          </p:cNvSpPr>
          <p:nvPr/>
        </p:nvSpPr>
        <p:spPr>
          <a:xfrm>
            <a:off x="649600" y="575625"/>
            <a:ext cx="13356424" cy="831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bk object 18"/>
          <p:cNvSpPr/>
          <p:nvPr/>
        </p:nvSpPr>
        <p:spPr>
          <a:xfrm>
            <a:off x="880451" y="885744"/>
            <a:ext cx="4848758" cy="1205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66000" y="7422108"/>
            <a:ext cx="8092084" cy="130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5395"/>
              </a:lnSpc>
            </a:pPr>
            <a:r>
              <a:rPr lang="fr-FR" sz="5400" spc="-25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5400" spc="-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400" spc="-25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Topsolid</a:t>
            </a:r>
            <a:r>
              <a:rPr lang="fr-FR" sz="5400" spc="-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714</a:t>
            </a:r>
            <a:endParaRPr lang="fr-FR" sz="4400" spc="-25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r">
              <a:lnSpc>
                <a:spcPts val="5395"/>
              </a:lnSpc>
            </a:pPr>
            <a:r>
              <a:rPr lang="fr-FR" sz="2800" spc="-25" dirty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rPr>
              <a:t>Stefano Vezzani</a:t>
            </a:r>
            <a:endParaRPr lang="fr-FR" sz="28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6258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modifcare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parametri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contemporaneamente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piu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1912981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83723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Raggiatura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controllare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collisioni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con il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finito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78767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Smusso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farlo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ZIG-ZAG (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andata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ritorno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3310873"/>
            <a:ext cx="1077078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18" y="492972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5094C09B-6E6B-4A19-BEE6-F1F313299F8F}"/>
              </a:ext>
            </a:extLst>
          </p:cNvPr>
          <p:cNvSpPr/>
          <p:nvPr/>
        </p:nvSpPr>
        <p:spPr>
          <a:xfrm>
            <a:off x="675882" y="6641512"/>
            <a:ext cx="839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smusso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due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piani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opposti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B459519-E9C1-407C-A50A-DD3756CA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6503949"/>
            <a:ext cx="1077078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C2F6BD7-5D4D-4114-BC71-90C050EAB97E}"/>
              </a:ext>
            </a:extLst>
          </p:cNvPr>
          <p:cNvSpPr/>
          <p:nvPr/>
        </p:nvSpPr>
        <p:spPr>
          <a:xfrm>
            <a:off x="675882" y="8160890"/>
            <a:ext cx="7809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un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criterio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ottimizzazione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comando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Smusso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Automatico</a:t>
            </a: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5F7716B7-42C6-4FA0-9752-2B0781E8D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7843250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05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48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certi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tipi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attrezzature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1912981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28396" y="3589666"/>
            <a:ext cx="71031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Spianatura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Manuale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Aggiuntoa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svincolo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tra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regioni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1712" y="5448245"/>
            <a:ext cx="71987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Finitura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lavorare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forme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contenente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tante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tasche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possibilità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compensazione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3611410"/>
            <a:ext cx="1077078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5425724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5094C09B-6E6B-4A19-BEE6-F1F313299F8F}"/>
              </a:ext>
            </a:extLst>
          </p:cNvPr>
          <p:cNvSpPr/>
          <p:nvPr/>
        </p:nvSpPr>
        <p:spPr>
          <a:xfrm>
            <a:off x="721712" y="7747005"/>
            <a:ext cx="472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profilo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sezione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B459519-E9C1-407C-A50A-DD3756CA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7477504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4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504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Ripresa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sgrossatura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con Sketch ut: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1789942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19889" y="3388365"/>
            <a:ext cx="68901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Superfinitura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escludere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Livelli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Z,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possibilità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frese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toriche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812800" y="4896663"/>
            <a:ext cx="70519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Cresta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Costante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aggiungere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ulteriore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laterale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332592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22812" y="6575506"/>
            <a:ext cx="74835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Piani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Paralleli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limitazione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sui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bordi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</p:txBody>
      </p:sp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4852139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34AA2BBE-0633-4C34-B4E2-20B1D2C8A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6539807"/>
            <a:ext cx="1062222" cy="1062222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D4B6F147-2329-4937-A339-8EBBE3664E5E}"/>
              </a:ext>
            </a:extLst>
          </p:cNvPr>
          <p:cNvSpPr/>
          <p:nvPr/>
        </p:nvSpPr>
        <p:spPr>
          <a:xfrm>
            <a:off x="749300" y="8115765"/>
            <a:ext cx="6818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Divisione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base alla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lunghezza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utensile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6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11C4F972-7F7C-49DD-87FF-22D8C931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7999312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1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32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preservare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bordi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delle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facce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1789942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19889" y="3388365"/>
            <a:ext cx="75785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sovrametalli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variabili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facce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812800" y="4896663"/>
            <a:ext cx="6088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ottimizzare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percorsi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Contornatura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3D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332592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22812" y="6575506"/>
            <a:ext cx="7585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Isoparamerica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delle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Superfici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limitazione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4852139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34AA2BBE-0633-4C34-B4E2-20B1D2C8A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53" y="6539807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07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4/5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" y="2003158"/>
            <a:ext cx="7321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utilizzare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Contornaura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5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</a:p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Rullata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macchina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4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1875658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534737" y="3555026"/>
            <a:ext cx="62345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Implementati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 4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macchine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testa/testa: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534737" y="5200450"/>
            <a:ext cx="7548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piccole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oscillazioni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5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8" y="3275473"/>
            <a:ext cx="1062222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4929746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E14A8DB4-3B0B-4CEE-9EAB-8A03328EEF68}"/>
              </a:ext>
            </a:extLst>
          </p:cNvPr>
          <p:cNvSpPr/>
          <p:nvPr/>
        </p:nvSpPr>
        <p:spPr>
          <a:xfrm>
            <a:off x="534737" y="6981912"/>
            <a:ext cx="63652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limitazioni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5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isoparametrica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B8FC8353-50D9-4738-91A2-BA19EFE1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6927854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96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Tornitura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" y="2003158"/>
            <a:ext cx="9967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delle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normali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tornitura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4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0" y="1802181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534737" y="3555026"/>
            <a:ext cx="8854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sgrossatura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sincronizzata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534737" y="5200450"/>
            <a:ext cx="6268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simulazione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sincronismi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585" y="3348863"/>
            <a:ext cx="1062222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0" y="4930949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E14A8DB4-3B0B-4CEE-9EAB-8A03328EEF68}"/>
              </a:ext>
            </a:extLst>
          </p:cNvPr>
          <p:cNvSpPr/>
          <p:nvPr/>
        </p:nvSpPr>
        <p:spPr>
          <a:xfrm>
            <a:off x="534737" y="6981912"/>
            <a:ext cx="1046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attivazione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sincronismo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iniziale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finale 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sgrossatura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B8FC8353-50D9-4738-91A2-BA19EFE1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0" y="6630643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0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Tornitura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" y="2003158"/>
            <a:ext cx="726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svincolo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con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utensile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speciale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0" y="1802181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534737" y="3555026"/>
            <a:ext cx="69830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spostare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tra porta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(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mandrino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principale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contromandrino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585" y="3348863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Utensili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05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utensile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2D: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6" y="1802181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6315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un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filtro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veloce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ricerca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utensile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6270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un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tipo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utensile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genrico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60" y="3259688"/>
            <a:ext cx="1062222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6" y="4827376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01B8B925-9763-4977-B50B-2F4124B73F0C}"/>
              </a:ext>
            </a:extLst>
          </p:cNvPr>
          <p:cNvSpPr/>
          <p:nvPr/>
        </p:nvSpPr>
        <p:spPr>
          <a:xfrm>
            <a:off x="749300" y="6640276"/>
            <a:ext cx="7755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cs typeface="Mission Gothic Regular"/>
              </a:rPr>
              <a:t> per l’</a:t>
            </a:r>
            <a:r>
              <a:rPr lang="fr-FR" sz="2800" dirty="0" err="1">
                <a:solidFill>
                  <a:srgbClr val="FF0000"/>
                </a:solidFill>
                <a:cs typeface="Mission Gothic Regular"/>
              </a:rPr>
              <a:t>inserimento</a:t>
            </a:r>
            <a:r>
              <a:rPr lang="fr-FR" sz="2800" dirty="0">
                <a:solidFill>
                  <a:srgbClr val="FF0000"/>
                </a:solidFill>
                <a:cs typeface="Mission Gothic Regular"/>
              </a:rPr>
              <a:t> delle </a:t>
            </a:r>
            <a:r>
              <a:rPr lang="fr-FR" sz="2800" dirty="0" err="1">
                <a:solidFill>
                  <a:srgbClr val="FF0000"/>
                </a:solidFill>
                <a:cs typeface="Mission Gothic Regular"/>
              </a:rPr>
              <a:t>attrezzature</a:t>
            </a:r>
            <a:r>
              <a:rPr lang="fr-FR" sz="2800" dirty="0">
                <a:solidFill>
                  <a:srgbClr val="FF0000"/>
                </a:solidFill>
                <a:cs typeface="Mission Gothic Regular"/>
              </a:rPr>
              <a:t>:</a:t>
            </a: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D0B7CF2B-777F-4B6E-B66D-1DEAA0EE1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6" y="6485373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0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Varie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9667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inserimento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attrezzature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lavorare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1751595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8919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riposizionamento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stesso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file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o su un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file: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871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Modificata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grezzo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disegnato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file parte: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3526316"/>
            <a:ext cx="1062222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4929727"/>
            <a:ext cx="1062222" cy="1062222"/>
          </a:xfrm>
          <a:prstGeom prst="rect">
            <a:avLst/>
          </a:prstGeom>
        </p:spPr>
      </p:pic>
      <p:pic>
        <p:nvPicPr>
          <p:cNvPr id="16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F1FDDE5B-B6F7-4188-B0EA-DEDBABA60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00" y="3508937"/>
            <a:ext cx="1062222" cy="1062222"/>
          </a:xfrm>
          <a:prstGeom prst="rect">
            <a:avLst/>
          </a:prstGeom>
        </p:spPr>
      </p:pic>
      <p:pic>
        <p:nvPicPr>
          <p:cNvPr id="18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00646F24-26BA-4BD2-A10D-94C4D1E56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084" y="4929727"/>
            <a:ext cx="1062222" cy="1062222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381DC669-35CE-44F9-B5D8-D0C2C7654F04}"/>
              </a:ext>
            </a:extLst>
          </p:cNvPr>
          <p:cNvSpPr/>
          <p:nvPr/>
        </p:nvSpPr>
        <p:spPr>
          <a:xfrm>
            <a:off x="722811" y="6751881"/>
            <a:ext cx="871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filtro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ricerca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materiali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contenenti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solo le CDT:</a:t>
            </a:r>
          </a:p>
        </p:txBody>
      </p:sp>
      <p:pic>
        <p:nvPicPr>
          <p:cNvPr id="21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3118D1EA-61AB-4FFE-9C5B-889A28392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6408180"/>
            <a:ext cx="1062222" cy="1062222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A3E6FCC1-932A-46C3-A3C7-15B8137D5D7B}"/>
              </a:ext>
            </a:extLst>
          </p:cNvPr>
          <p:cNvSpPr/>
          <p:nvPr/>
        </p:nvSpPr>
        <p:spPr>
          <a:xfrm>
            <a:off x="749300" y="8112101"/>
            <a:ext cx="106502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sceglire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approcci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/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svincoli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con Virtual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Jog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che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WCS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utilizzare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4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995A2AEA-43A0-4CAE-A11B-00E4246F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7801936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0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Varie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98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avere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piu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Informazioni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1751595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7050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controllo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collisione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10561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un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rappresentazione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relistica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dell’inserto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Verifica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3220709"/>
            <a:ext cx="1062222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4929727"/>
            <a:ext cx="1062222" cy="1062222"/>
          </a:xfrm>
          <a:prstGeom prst="rect">
            <a:avLst/>
          </a:prstGeom>
        </p:spPr>
      </p:pic>
      <p:pic>
        <p:nvPicPr>
          <p:cNvPr id="16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F1FDDE5B-B6F7-4188-B0EA-DEDBABA60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747" y="3220709"/>
            <a:ext cx="1062222" cy="1062222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381DC669-35CE-44F9-B5D8-D0C2C7654F04}"/>
              </a:ext>
            </a:extLst>
          </p:cNvPr>
          <p:cNvSpPr/>
          <p:nvPr/>
        </p:nvSpPr>
        <p:spPr>
          <a:xfrm>
            <a:off x="722811" y="6751881"/>
            <a:ext cx="10261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caratteristiche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attacchi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tornio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1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3118D1EA-61AB-4FFE-9C5B-889A28392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0" y="6408180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9" action="ppaction://hlinkfile"/>
            <a:extLst>
              <a:ext uri="{FF2B5EF4-FFF2-40B4-BE49-F238E27FC236}">
                <a16:creationId xmlns:a16="http://schemas.microsoft.com/office/drawing/2014/main" id="{995A2AEA-43A0-4CAE-A11B-00E4246F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80" y="6408180"/>
            <a:ext cx="1062222" cy="1062222"/>
          </a:xfrm>
          <a:prstGeom prst="rect">
            <a:avLst/>
          </a:prstGeom>
        </p:spPr>
      </p:pic>
      <p:pic>
        <p:nvPicPr>
          <p:cNvPr id="19" name="Image 7">
            <a:hlinkClick r:id="rId10" action="ppaction://hlinkfile"/>
            <a:extLst>
              <a:ext uri="{FF2B5EF4-FFF2-40B4-BE49-F238E27FC236}">
                <a16:creationId xmlns:a16="http://schemas.microsoft.com/office/drawing/2014/main" id="{22FB4AB3-C4DE-4D10-9945-441DF6CAE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600" y="3234464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9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18716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49300" y="3937000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Varie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9766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settare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posizione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dell’origine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36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0" y="1905483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39942" y="4324113"/>
            <a:ext cx="838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filtro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visualizzazione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dei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movimenti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505" y="4060025"/>
            <a:ext cx="1062222" cy="1062222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1A3EF17A-84D2-42E1-BBC8-B9AFDC22A54B}"/>
              </a:ext>
            </a:extLst>
          </p:cNvPr>
          <p:cNvSpPr/>
          <p:nvPr/>
        </p:nvSpPr>
        <p:spPr>
          <a:xfrm>
            <a:off x="739942" y="6309067"/>
            <a:ext cx="617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nei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punti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tecnologici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8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2B9C3EAF-E252-41F5-A9CC-986DD35F6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0" y="5759938"/>
            <a:ext cx="1062222" cy="1062222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CFD5FEC8-E7F4-4061-A72D-A02033B32486}"/>
              </a:ext>
            </a:extLst>
          </p:cNvPr>
          <p:cNvSpPr/>
          <p:nvPr/>
        </p:nvSpPr>
        <p:spPr>
          <a:xfrm>
            <a:off x="739942" y="7855433"/>
            <a:ext cx="823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parametro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degli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+mj-lt"/>
                <a:cs typeface="Mission Gothic Regular"/>
              </a:rPr>
              <a:t>elettrodi</a:t>
            </a:r>
            <a:r>
              <a:rPr lang="fr-FR" sz="32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1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0DAED43-EE47-40AD-A374-620AD602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505" y="7376699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7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0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Confronta e </a:t>
            </a:r>
            <a:r>
              <a:rPr lang="fr-FR" sz="40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sostituisci</a:t>
            </a:r>
            <a:r>
              <a:rPr lang="fr-FR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FR" sz="40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Documentazione</a:t>
            </a:r>
            <a:endParaRPr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850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per il confronta 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sostituisci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36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67" y="4743487"/>
            <a:ext cx="1062222" cy="1062222"/>
          </a:xfrm>
          <a:prstGeom prst="rect">
            <a:avLst/>
          </a:prstGeom>
        </p:spPr>
      </p:pic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22" y="4743487"/>
            <a:ext cx="1062222" cy="1062222"/>
          </a:xfrm>
          <a:prstGeom prst="rect">
            <a:avLst/>
          </a:prstGeom>
        </p:spPr>
      </p:pic>
      <p:pic>
        <p:nvPicPr>
          <p:cNvPr id="18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2B9C3EAF-E252-41F5-A9CC-986DD35F6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0" y="4743487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23FE426-7A44-475E-9597-4C01708C65D6}"/>
              </a:ext>
            </a:extLst>
          </p:cNvPr>
          <p:cNvSpPr/>
          <p:nvPr/>
        </p:nvSpPr>
        <p:spPr>
          <a:xfrm>
            <a:off x="749300" y="6409718"/>
            <a:ext cx="9701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3600" dirty="0" err="1">
                <a:solidFill>
                  <a:srgbClr val="FF0000"/>
                </a:solidFill>
                <a:latin typeface="+mj-lt"/>
                <a:cs typeface="Mission Gothic Regular"/>
              </a:rPr>
              <a:t>creare</a:t>
            </a:r>
            <a:r>
              <a:rPr lang="fr-FR" sz="3600" dirty="0">
                <a:solidFill>
                  <a:srgbClr val="FF0000"/>
                </a:solidFill>
                <a:latin typeface="+mj-lt"/>
                <a:cs typeface="Mission Gothic Regular"/>
              </a:rPr>
              <a:t> un draft bundle dal cam:</a:t>
            </a:r>
            <a:endParaRPr lang="fr-FR" sz="3600" dirty="0">
              <a:latin typeface="+mj-lt"/>
              <a:cs typeface="Mission Gothic Regular"/>
            </a:endParaRPr>
          </a:p>
        </p:txBody>
      </p:sp>
      <p:pic>
        <p:nvPicPr>
          <p:cNvPr id="19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4CABF875-F705-4AE2-9575-DFBE9601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22" y="7660058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2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Erosione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7963" y="2069833"/>
            <a:ext cx="782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importare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tecnologia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da MITSUBISHI: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65" y="1800332"/>
            <a:ext cx="1062222" cy="1062222"/>
          </a:xfrm>
          <a:prstGeom prst="rect">
            <a:avLst/>
          </a:prstGeom>
        </p:spPr>
      </p:pic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65" y="5421645"/>
            <a:ext cx="1062222" cy="1062222"/>
          </a:xfrm>
          <a:prstGeom prst="rect">
            <a:avLst/>
          </a:prstGeom>
        </p:spPr>
      </p:pic>
      <p:pic>
        <p:nvPicPr>
          <p:cNvPr id="18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2B9C3EAF-E252-41F5-A9CC-986DD35F6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65" y="7332091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8DD2C8B4-43EE-465D-AC71-F46788DA5840}"/>
              </a:ext>
            </a:extLst>
          </p:cNvPr>
          <p:cNvSpPr/>
          <p:nvPr/>
        </p:nvSpPr>
        <p:spPr>
          <a:xfrm>
            <a:off x="736826" y="5718770"/>
            <a:ext cx="3887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Erosione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sottosquadri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6AAC540D-29EB-48DF-804E-ED9C0A535DA8}"/>
              </a:ext>
            </a:extLst>
          </p:cNvPr>
          <p:cNvSpPr/>
          <p:nvPr/>
        </p:nvSpPr>
        <p:spPr>
          <a:xfrm>
            <a:off x="665812" y="6839968"/>
            <a:ext cx="690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importare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tecnologia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ONA: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16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53ADF74B-4F99-4AA9-A84B-E6965E30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5421645"/>
            <a:ext cx="1062222" cy="1062222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E5369046-FAAE-46CA-80AB-575DCCEA775E}"/>
              </a:ext>
            </a:extLst>
          </p:cNvPr>
          <p:cNvSpPr/>
          <p:nvPr/>
        </p:nvSpPr>
        <p:spPr>
          <a:xfrm>
            <a:off x="672214" y="7332091"/>
            <a:ext cx="244381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400" dirty="0">
                <a:solidFill>
                  <a:srgbClr val="FF0000"/>
                </a:solidFill>
                <a:latin typeface="+mj-lt"/>
                <a:cs typeface="Mission Gothic Regular"/>
              </a:rPr>
              <a:t>Vale per i </a:t>
            </a:r>
            <a:r>
              <a:rPr lang="fr-FR" sz="2400" dirty="0" err="1">
                <a:solidFill>
                  <a:srgbClr val="FF0000"/>
                </a:solidFill>
                <a:latin typeface="+mj-lt"/>
                <a:cs typeface="Mission Gothic Regular"/>
              </a:rPr>
              <a:t>modelli</a:t>
            </a:r>
            <a:r>
              <a:rPr lang="fr-FR" sz="24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  <a:p>
            <a:r>
              <a:rPr lang="fr-FR" sz="2400" dirty="0"/>
              <a:t>- AV100</a:t>
            </a:r>
            <a:endParaRPr lang="it-IT" sz="2400" dirty="0"/>
          </a:p>
          <a:p>
            <a:r>
              <a:rPr lang="fr-FR" sz="2400" dirty="0"/>
              <a:t>- AV80</a:t>
            </a:r>
            <a:endParaRPr lang="it-IT" sz="2400" dirty="0"/>
          </a:p>
          <a:p>
            <a:r>
              <a:rPr lang="fr-FR" sz="2400" dirty="0"/>
              <a:t>- AV60</a:t>
            </a:r>
            <a:endParaRPr lang="it-IT" sz="2400" dirty="0"/>
          </a:p>
          <a:p>
            <a:r>
              <a:rPr lang="fr-FR" sz="2400" dirty="0"/>
              <a:t>- AV35</a:t>
            </a:r>
            <a:endParaRPr lang="it-IT" sz="2400" dirty="0"/>
          </a:p>
          <a:p>
            <a:r>
              <a:rPr lang="fr-FR" sz="2400" dirty="0"/>
              <a:t>- AV25</a:t>
            </a:r>
            <a:endParaRPr lang="it-IT" sz="2400" dirty="0"/>
          </a:p>
          <a:p>
            <a:pPr marL="12700" lvl="0"/>
            <a:endParaRPr lang="fr-FR" sz="2400" dirty="0">
              <a:latin typeface="+mj-lt"/>
              <a:cs typeface="Mission Gothic Regular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D5DE729-537D-4BFD-A3A2-1F3B5637ECFF}"/>
              </a:ext>
            </a:extLst>
          </p:cNvPr>
          <p:cNvSpPr/>
          <p:nvPr/>
        </p:nvSpPr>
        <p:spPr>
          <a:xfrm>
            <a:off x="672214" y="2593053"/>
            <a:ext cx="244381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400" dirty="0">
                <a:solidFill>
                  <a:srgbClr val="FF0000"/>
                </a:solidFill>
                <a:latin typeface="+mj-lt"/>
                <a:cs typeface="Mission Gothic Regular"/>
              </a:rPr>
              <a:t>Vale per i </a:t>
            </a:r>
            <a:r>
              <a:rPr lang="fr-FR" sz="2400" dirty="0" err="1">
                <a:solidFill>
                  <a:srgbClr val="FF0000"/>
                </a:solidFill>
                <a:latin typeface="+mj-lt"/>
                <a:cs typeface="Mission Gothic Regular"/>
              </a:rPr>
              <a:t>modelli</a:t>
            </a:r>
            <a:r>
              <a:rPr lang="fr-FR" sz="24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  <a:p>
            <a:r>
              <a:rPr lang="fr-FR" sz="2400" dirty="0"/>
              <a:t>-MV 1200 S</a:t>
            </a:r>
            <a:endParaRPr lang="it-IT" sz="2400" dirty="0"/>
          </a:p>
          <a:p>
            <a:r>
              <a:rPr lang="fr-FR" sz="2400" dirty="0"/>
              <a:t>-MV 1200 R</a:t>
            </a:r>
            <a:endParaRPr lang="it-IT" sz="2400" dirty="0"/>
          </a:p>
          <a:p>
            <a:r>
              <a:rPr lang="fr-FR" sz="2400" dirty="0"/>
              <a:t>-MV 1200 R + DFS</a:t>
            </a:r>
            <a:endParaRPr lang="it-IT" sz="2400" dirty="0"/>
          </a:p>
          <a:p>
            <a:r>
              <a:rPr lang="fr-FR" sz="2400" dirty="0"/>
              <a:t>-MV 2400 S</a:t>
            </a:r>
            <a:endParaRPr lang="it-IT" sz="2400" dirty="0"/>
          </a:p>
          <a:p>
            <a:r>
              <a:rPr lang="fr-FR" sz="2400" dirty="0"/>
              <a:t>-MV 2400 R</a:t>
            </a:r>
            <a:endParaRPr lang="it-IT" sz="2400" dirty="0"/>
          </a:p>
          <a:p>
            <a:r>
              <a:rPr lang="fr-FR" sz="2400" dirty="0"/>
              <a:t>-MV 2400 R + DFS</a:t>
            </a:r>
            <a:endParaRPr lang="it-IT" sz="2400" dirty="0"/>
          </a:p>
          <a:p>
            <a:pPr marL="12700" lvl="0"/>
            <a:endParaRPr lang="fr-FR" sz="2400" dirty="0">
              <a:latin typeface="+mj-lt"/>
              <a:cs typeface="Mission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825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49300" y="3937000"/>
            <a:ext cx="147574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Grazie per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L'</a:t>
            </a:r>
            <a:r>
              <a:rPr lang="fr-FR" sz="4800" kern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attenzione</a:t>
            </a:r>
            <a:r>
              <a:rPr lang="fr-FR" sz="4800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bk object 18"/>
          <p:cNvSpPr>
            <a:spLocks noChangeAspect="1"/>
          </p:cNvSpPr>
          <p:nvPr/>
        </p:nvSpPr>
        <p:spPr>
          <a:xfrm>
            <a:off x="6146800" y="8230317"/>
            <a:ext cx="3879004" cy="964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Foratura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51108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personalizzare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icone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foratura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87" y="1948398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633965" y="3303818"/>
            <a:ext cx="67225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Intersezione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personalizzare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il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valore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633965" y="4493150"/>
            <a:ext cx="4790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profonta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633965" y="5792743"/>
            <a:ext cx="6874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filettatura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pettine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09" y="4287972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34AA2BBE-0633-4C34-B4E2-20B1D2C8A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87" y="5577762"/>
            <a:ext cx="1062222" cy="1062222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D4B6F147-2329-4937-A339-8EBBE3664E5E}"/>
              </a:ext>
            </a:extLst>
          </p:cNvPr>
          <p:cNvSpPr/>
          <p:nvPr/>
        </p:nvSpPr>
        <p:spPr>
          <a:xfrm>
            <a:off x="650536" y="6843121"/>
            <a:ext cx="64806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calcolo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profondita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« 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Valore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Assoluto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 » :</a:t>
            </a:r>
          </a:p>
        </p:txBody>
      </p:sp>
      <p:pic>
        <p:nvPicPr>
          <p:cNvPr id="26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11C4F972-7F7C-49DD-87FF-22D8C931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19" y="6735006"/>
            <a:ext cx="1062222" cy="1062222"/>
          </a:xfrm>
          <a:prstGeom prst="rect">
            <a:avLst/>
          </a:prstGeom>
        </p:spPr>
      </p:pic>
      <p:pic>
        <p:nvPicPr>
          <p:cNvPr id="28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33A76EB6-8928-463A-8F3F-4DC33B5AE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19" y="3047723"/>
            <a:ext cx="1062222" cy="1062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14:cNvPr>
              <p14:cNvContentPartPr/>
              <p14:nvPr/>
            </p14:nvContentPartPr>
            <p14:xfrm>
              <a:off x="8444520" y="2855880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5160" y="28465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Image 7">
            <a:hlinkClick r:id="rId17" action="ppaction://hlinkfile"/>
            <a:extLst>
              <a:ext uri="{FF2B5EF4-FFF2-40B4-BE49-F238E27FC236}">
                <a16:creationId xmlns:a16="http://schemas.microsoft.com/office/drawing/2014/main" id="{1A62C5DC-A792-4FCF-8C7C-EDC6673EE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3" y="6733236"/>
            <a:ext cx="1062222" cy="1062222"/>
          </a:xfrm>
          <a:prstGeom prst="rect">
            <a:avLst/>
          </a:prstGeom>
        </p:spPr>
      </p:pic>
      <p:pic>
        <p:nvPicPr>
          <p:cNvPr id="30" name="Image 7">
            <a:hlinkClick r:id="rId18" action="ppaction://hlinkfile"/>
            <a:extLst>
              <a:ext uri="{FF2B5EF4-FFF2-40B4-BE49-F238E27FC236}">
                <a16:creationId xmlns:a16="http://schemas.microsoft.com/office/drawing/2014/main" id="{A27B1CD3-90EA-4517-A7D8-C81571C00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07" y="6789063"/>
            <a:ext cx="1062222" cy="1062222"/>
          </a:xfrm>
          <a:prstGeom prst="rect">
            <a:avLst/>
          </a:prstGeom>
        </p:spPr>
      </p:pic>
      <p:pic>
        <p:nvPicPr>
          <p:cNvPr id="31" name="Image 7">
            <a:hlinkClick r:id="rId19" action="ppaction://hlinkfile"/>
            <a:extLst>
              <a:ext uri="{FF2B5EF4-FFF2-40B4-BE49-F238E27FC236}">
                <a16:creationId xmlns:a16="http://schemas.microsoft.com/office/drawing/2014/main" id="{9ADA8B47-297C-4C69-A6BB-F2CE109BD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001" y="6733236"/>
            <a:ext cx="1062222" cy="1062222"/>
          </a:xfrm>
          <a:prstGeom prst="rect">
            <a:avLst/>
          </a:prstGeom>
        </p:spPr>
      </p:pic>
      <p:sp>
        <p:nvSpPr>
          <p:cNvPr id="33" name="Rectangle 9">
            <a:extLst>
              <a:ext uri="{FF2B5EF4-FFF2-40B4-BE49-F238E27FC236}">
                <a16:creationId xmlns:a16="http://schemas.microsoft.com/office/drawing/2014/main" id="{8A5EF862-5A6B-4C2C-AC0F-F87342A46F26}"/>
              </a:ext>
            </a:extLst>
          </p:cNvPr>
          <p:cNvSpPr/>
          <p:nvPr/>
        </p:nvSpPr>
        <p:spPr>
          <a:xfrm>
            <a:off x="440707" y="8036134"/>
            <a:ext cx="71090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aree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limitazione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anche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base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foratura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34" name="Image 7">
            <a:hlinkClick r:id="rId20" action="ppaction://hlinkfile"/>
            <a:extLst>
              <a:ext uri="{FF2B5EF4-FFF2-40B4-BE49-F238E27FC236}">
                <a16:creationId xmlns:a16="http://schemas.microsoft.com/office/drawing/2014/main" id="{E5A06D74-1FB9-4F67-B089-2D841930D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82" y="7851285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4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Foratura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22812" y="2012330"/>
            <a:ext cx="543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criterio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ricerca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colore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693401" y="3060161"/>
            <a:ext cx="8113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criterio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ricerca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colore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applica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metodo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01423" y="3868032"/>
            <a:ext cx="7084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Modificata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collisione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attrezzature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2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26" y="2815425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34AA2BBE-0633-4C34-B4E2-20B1D2C8A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08" y="7412021"/>
            <a:ext cx="1062222" cy="1062222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D4B6F147-2329-4937-A339-8EBBE3664E5E}"/>
              </a:ext>
            </a:extLst>
          </p:cNvPr>
          <p:cNvSpPr/>
          <p:nvPr/>
        </p:nvSpPr>
        <p:spPr>
          <a:xfrm>
            <a:off x="680033" y="4665892"/>
            <a:ext cx="5997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il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taglio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feature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nell’analisi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</a:t>
            </a:r>
          </a:p>
        </p:txBody>
      </p:sp>
      <p:pic>
        <p:nvPicPr>
          <p:cNvPr id="26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1C4F972-7F7C-49DD-87FF-22D8C931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26" y="4807446"/>
            <a:ext cx="1062222" cy="1062222"/>
          </a:xfrm>
          <a:prstGeom prst="rect">
            <a:avLst/>
          </a:prstGeom>
        </p:spPr>
      </p:pic>
      <p:pic>
        <p:nvPicPr>
          <p:cNvPr id="2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33A76EB6-8928-463A-8F3F-4DC33B5AE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26" y="1760071"/>
            <a:ext cx="1062222" cy="1062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14:cNvPr>
              <p14:cNvContentPartPr/>
              <p14:nvPr/>
            </p14:nvContentPartPr>
            <p14:xfrm>
              <a:off x="8444520" y="2855880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5160" y="2846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9">
            <a:extLst>
              <a:ext uri="{FF2B5EF4-FFF2-40B4-BE49-F238E27FC236}">
                <a16:creationId xmlns:a16="http://schemas.microsoft.com/office/drawing/2014/main" id="{BFB63113-6F06-4042-8C7C-1E1DB555A3B2}"/>
              </a:ext>
            </a:extLst>
          </p:cNvPr>
          <p:cNvSpPr/>
          <p:nvPr/>
        </p:nvSpPr>
        <p:spPr>
          <a:xfrm>
            <a:off x="678696" y="6479860"/>
            <a:ext cx="7422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delle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interotte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23" name="Image 7">
            <a:hlinkClick r:id="rId17" action="ppaction://hlinkfile"/>
            <a:extLst>
              <a:ext uri="{FF2B5EF4-FFF2-40B4-BE49-F238E27FC236}">
                <a16:creationId xmlns:a16="http://schemas.microsoft.com/office/drawing/2014/main" id="{671BE9D3-6970-4167-9B38-B979A7E84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26" y="6210359"/>
            <a:ext cx="1062222" cy="1062222"/>
          </a:xfrm>
          <a:prstGeom prst="rect">
            <a:avLst/>
          </a:prstGeom>
        </p:spPr>
      </p:pic>
      <p:pic>
        <p:nvPicPr>
          <p:cNvPr id="27" name="Image 7">
            <a:hlinkClick r:id="rId18" action="ppaction://hlinkfile"/>
            <a:extLst>
              <a:ext uri="{FF2B5EF4-FFF2-40B4-BE49-F238E27FC236}">
                <a16:creationId xmlns:a16="http://schemas.microsoft.com/office/drawing/2014/main" id="{1B540CFF-8C3B-43EE-9C16-1ED2ED400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08" y="3556927"/>
            <a:ext cx="1062222" cy="1062222"/>
          </a:xfrm>
          <a:prstGeom prst="rect">
            <a:avLst/>
          </a:prstGeom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id="{B6092651-8FB3-4C8F-89BC-FCAC5326FA7D}"/>
              </a:ext>
            </a:extLst>
          </p:cNvPr>
          <p:cNvSpPr/>
          <p:nvPr/>
        </p:nvSpPr>
        <p:spPr>
          <a:xfrm>
            <a:off x="481443" y="7815227"/>
            <a:ext cx="7963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foratura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precisione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8351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5" grpId="0"/>
      <p:bldP spid="2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300" y="2657557"/>
            <a:ext cx="1245251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it-IT" dirty="0"/>
              <a:t>L’obiettivo : sviluppare una nuova strategia di fresatura dinamica (di tipo «</a:t>
            </a:r>
            <a:r>
              <a:rPr lang="it-IT" dirty="0" err="1"/>
              <a:t>Volumill</a:t>
            </a:r>
            <a:r>
              <a:rPr lang="it-IT" dirty="0"/>
              <a:t>») per le lavorazioni 2D/ 2D ½. Questa strategia è </a:t>
            </a:r>
          </a:p>
          <a:p>
            <a:pPr marL="12700" lvl="0"/>
            <a:r>
              <a:rPr lang="it-IT" dirty="0"/>
              <a:t>chiamata </a:t>
            </a:r>
            <a:r>
              <a:rPr lang="it-IT" dirty="0" err="1"/>
              <a:t>BoostMilling</a:t>
            </a:r>
            <a:r>
              <a:rPr lang="it-IT" dirty="0"/>
              <a:t>. È disponibile nelle lavorazioni 2D Tasca/ Spianatura e nella Sgrossatura </a:t>
            </a:r>
            <a:r>
              <a:rPr lang="fr-FR" sz="3150" dirty="0" err="1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tre</a:t>
            </a:r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444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‘BOOSTMILLING  ’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8400819"/>
            <a:ext cx="1062222" cy="1062222"/>
          </a:xfrm>
          <a:prstGeom prst="rect">
            <a:avLst/>
          </a:prstGeom>
        </p:spPr>
      </p:pic>
      <p:pic>
        <p:nvPicPr>
          <p:cNvPr id="12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A42B87CC-5906-4925-B42E-EAF1C0C08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10" y="8386081"/>
            <a:ext cx="1062222" cy="1062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14:cNvPr>
              <p14:cNvContentPartPr/>
              <p14:nvPr/>
            </p14:nvContentPartPr>
            <p14:xfrm>
              <a:off x="8444520" y="2855880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B338115-0713-4622-A69C-0F7D770134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5160" y="28465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2864699E-C067-4C0F-BC57-18F86994F0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74" y="3918102"/>
            <a:ext cx="9097937" cy="4125491"/>
          </a:xfrm>
          <a:prstGeom prst="rect">
            <a:avLst/>
          </a:prstGeom>
        </p:spPr>
      </p:pic>
      <p:pic>
        <p:nvPicPr>
          <p:cNvPr id="18" name="Immagine 17" descr="Immagine che contiene mappa, testo, gioco&#10;&#10;Descrizione generata automaticamente">
            <a:extLst>
              <a:ext uri="{FF2B5EF4-FFF2-40B4-BE49-F238E27FC236}">
                <a16:creationId xmlns:a16="http://schemas.microsoft.com/office/drawing/2014/main" id="{39D7F231-7B72-4125-B4E7-06FFB2C8FF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04694"/>
            <a:ext cx="6414297" cy="4270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8682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Se si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inserisce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ultima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diversa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puo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modificare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F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02" y="1853719"/>
            <a:ext cx="1062222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8285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limitazione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ripresa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921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svincolo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F max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fuori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dal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27" y="3195832"/>
            <a:ext cx="1062222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F47F3B2-CE99-4C50-AD8E-76CD33771A31}"/>
              </a:ext>
            </a:extLst>
          </p:cNvPr>
          <p:cNvSpPr/>
          <p:nvPr/>
        </p:nvSpPr>
        <p:spPr>
          <a:xfrm>
            <a:off x="722812" y="6575506"/>
            <a:ext cx="8281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direzione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automatica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spianatura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</p:txBody>
      </p:sp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10" y="4731817"/>
            <a:ext cx="1062222" cy="1062222"/>
          </a:xfrm>
          <a:prstGeom prst="rect">
            <a:avLst/>
          </a:prstGeom>
        </p:spPr>
      </p:pic>
      <p:pic>
        <p:nvPicPr>
          <p:cNvPr id="24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34AA2BBE-0633-4C34-B4E2-20B1D2C8A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02" y="6070316"/>
            <a:ext cx="1062222" cy="1062222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D4B6F147-2329-4937-A339-8EBBE3664E5E}"/>
              </a:ext>
            </a:extLst>
          </p:cNvPr>
          <p:cNvSpPr/>
          <p:nvPr/>
        </p:nvSpPr>
        <p:spPr>
          <a:xfrm>
            <a:off x="754896" y="7682667"/>
            <a:ext cx="8276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direzione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spianatura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6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11C4F972-7F7C-49DD-87FF-22D8C931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27" y="7426856"/>
            <a:ext cx="1062222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0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68401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uscita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fresa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durante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Spianatura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/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Tasca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superficie: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1912981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688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Z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approccio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730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filtro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selezione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facce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(per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altezza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):</a:t>
            </a: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3310873"/>
            <a:ext cx="1077078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18" y="492972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5094C09B-6E6B-4A19-BEE6-F1F313299F8F}"/>
              </a:ext>
            </a:extLst>
          </p:cNvPr>
          <p:cNvSpPr/>
          <p:nvPr/>
        </p:nvSpPr>
        <p:spPr>
          <a:xfrm>
            <a:off x="749300" y="6338814"/>
            <a:ext cx="5196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ripetizione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(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scambio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entrata-uscita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):</a:t>
            </a: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B459519-E9C1-407C-A50A-DD3756CA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6460423"/>
            <a:ext cx="1077078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C2F6BD7-5D4D-4114-BC71-90C050EAB97E}"/>
              </a:ext>
            </a:extLst>
          </p:cNvPr>
          <p:cNvSpPr/>
          <p:nvPr/>
        </p:nvSpPr>
        <p:spPr>
          <a:xfrm>
            <a:off x="749300" y="7727112"/>
            <a:ext cx="74838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Nuovo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gestione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prolungamento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entrata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uscita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5F7716B7-42C6-4FA0-9752-2B0781E8D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7618997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32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985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Contornatura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percorso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offsettato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inserire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raccordi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spigoli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concavi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1912981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8318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ottenere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informazione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Contornatura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Elicoidale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dell’elica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o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discesa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7837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aggiungere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vuoto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su tutte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contatto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con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parete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3310873"/>
            <a:ext cx="1077078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18" y="492972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5094C09B-6E6B-4A19-BEE6-F1F313299F8F}"/>
              </a:ext>
            </a:extLst>
          </p:cNvPr>
          <p:cNvSpPr/>
          <p:nvPr/>
        </p:nvSpPr>
        <p:spPr>
          <a:xfrm>
            <a:off x="675882" y="6641512"/>
            <a:ext cx="839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smusso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su due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piani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opposti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B459519-E9C1-407C-A50A-DD3756CA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6503949"/>
            <a:ext cx="1077078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C2F6BD7-5D4D-4114-BC71-90C050EAB97E}"/>
              </a:ext>
            </a:extLst>
          </p:cNvPr>
          <p:cNvSpPr/>
          <p:nvPr/>
        </p:nvSpPr>
        <p:spPr>
          <a:xfrm>
            <a:off x="675882" y="8160890"/>
            <a:ext cx="7183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entrata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ad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arco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Contronatura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5F7716B7-42C6-4FA0-9752-2B0781E8D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7843250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flipV="1">
            <a:off x="0" y="0"/>
            <a:ext cx="16256000" cy="169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 flipV="1">
            <a:off x="0" y="9548000"/>
            <a:ext cx="16256000" cy="612000"/>
          </a:xfrm>
          <a:custGeom>
            <a:avLst/>
            <a:gdLst/>
            <a:ahLst/>
            <a:cxnLst/>
            <a:rect l="l" t="t" r="r" b="b"/>
            <a:pathLst>
              <a:path w="16256000" h="7256145">
                <a:moveTo>
                  <a:pt x="0" y="7255764"/>
                </a:moveTo>
                <a:lnTo>
                  <a:pt x="0" y="0"/>
                </a:lnTo>
                <a:lnTo>
                  <a:pt x="16256000" y="0"/>
                </a:lnTo>
                <a:lnTo>
                  <a:pt x="16256000" y="7255764"/>
                </a:lnTo>
                <a:lnTo>
                  <a:pt x="0" y="7255764"/>
                </a:lnTo>
                <a:close/>
              </a:path>
            </a:pathLst>
          </a:custGeom>
          <a:gradFill>
            <a:gsLst>
              <a:gs pos="0">
                <a:srgbClr val="CE3124"/>
              </a:gs>
              <a:gs pos="10000">
                <a:srgbClr val="EE3124"/>
              </a:gs>
              <a:gs pos="90000">
                <a:srgbClr val="EE3124"/>
              </a:gs>
              <a:gs pos="100000">
                <a:srgbClr val="CE3124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272000"/>
            <a:ext cx="0" cy="5262245"/>
          </a:xfrm>
          <a:custGeom>
            <a:avLst/>
            <a:gdLst/>
            <a:ahLst/>
            <a:cxnLst/>
            <a:rect l="l" t="t" r="r" b="b"/>
            <a:pathLst>
              <a:path h="5262245">
                <a:moveTo>
                  <a:pt x="0" y="5262003"/>
                </a:moveTo>
                <a:lnTo>
                  <a:pt x="0" y="0"/>
                </a:lnTo>
                <a:lnTo>
                  <a:pt x="0" y="5262003"/>
                </a:lnTo>
              </a:path>
            </a:pathLst>
          </a:custGeom>
          <a:solidFill>
            <a:srgbClr val="ED3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1292"/>
            <a:ext cx="147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Novita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CAM: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Fresatura</a:t>
            </a:r>
            <a:r>
              <a:rPr lang="fr-F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4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</a:t>
            </a:r>
            <a:endParaRPr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800" y="2184400"/>
            <a:ext cx="204895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3150" dirty="0">
                <a:solidFill>
                  <a:srgbClr val="FFFFFF"/>
                </a:solidFill>
                <a:latin typeface="Mission Gothic Regular" pitchFamily="2" charset="0"/>
                <a:cs typeface="Mission Gothic Regular"/>
              </a:rPr>
              <a:t>Titre blabla</a:t>
            </a:r>
            <a:endParaRPr lang="fr-FR" sz="3150" dirty="0">
              <a:solidFill>
                <a:prstClr val="black"/>
              </a:solidFill>
              <a:latin typeface="Mission Gothic Regular" pitchFamily="2" charset="0"/>
              <a:cs typeface="Mission Gothic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00" y="2021096"/>
            <a:ext cx="77872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Gola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possibilita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utilizzare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/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l’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entrata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caduta</a:t>
            </a:r>
            <a:endParaRPr lang="fr-FR" sz="2800" dirty="0">
              <a:latin typeface="+mj-lt"/>
              <a:cs typeface="Mission Gothic Regular"/>
            </a:endParaRP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CAB08E06-56D3-435A-9937-6B1ED8DB1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1912981"/>
            <a:ext cx="1077078" cy="106222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56BF55C-651E-4528-B0B8-195EBE713965}"/>
              </a:ext>
            </a:extLst>
          </p:cNvPr>
          <p:cNvSpPr/>
          <p:nvPr/>
        </p:nvSpPr>
        <p:spPr>
          <a:xfrm>
            <a:off x="749300" y="3580374"/>
            <a:ext cx="84649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ciclo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Gola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definire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la quota Z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inizio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attacco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E7BE2DA-FEA2-40EF-B7D3-FBED0AC1EF8A}"/>
              </a:ext>
            </a:extLst>
          </p:cNvPr>
          <p:cNvSpPr/>
          <p:nvPr/>
        </p:nvSpPr>
        <p:spPr>
          <a:xfrm>
            <a:off x="722812" y="5199228"/>
            <a:ext cx="7837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di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aggiungere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una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vuoto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</a:p>
          <a:p>
            <a:pPr marL="12700" lvl="0">
              <a:buClr>
                <a:srgbClr val="FF0000"/>
              </a:buClr>
            </a:pP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su tutte le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passate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contatto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con la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parete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del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pezzo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5" name="Image 7">
            <a:hlinkClick r:id="rId5" action="ppaction://hlinkfile"/>
            <a:extLst>
              <a:ext uri="{FF2B5EF4-FFF2-40B4-BE49-F238E27FC236}">
                <a16:creationId xmlns:a16="http://schemas.microsoft.com/office/drawing/2014/main" id="{12EE634B-9E93-443B-926B-67ACA47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3310873"/>
            <a:ext cx="1077078" cy="1062222"/>
          </a:xfrm>
          <a:prstGeom prst="rect">
            <a:avLst/>
          </a:prstGeom>
        </p:spPr>
      </p:pic>
      <p:pic>
        <p:nvPicPr>
          <p:cNvPr id="22" name="Image 7">
            <a:hlinkClick r:id="rId6" action="ppaction://hlinkfile"/>
            <a:extLst>
              <a:ext uri="{FF2B5EF4-FFF2-40B4-BE49-F238E27FC236}">
                <a16:creationId xmlns:a16="http://schemas.microsoft.com/office/drawing/2014/main" id="{1FAEC7D6-8881-4703-A57D-38F3755A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18" y="4929727"/>
            <a:ext cx="1077078" cy="1062222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5094C09B-6E6B-4A19-BEE6-F1F313299F8F}"/>
              </a:ext>
            </a:extLst>
          </p:cNvPr>
          <p:cNvSpPr/>
          <p:nvPr/>
        </p:nvSpPr>
        <p:spPr>
          <a:xfrm>
            <a:off x="675882" y="6641512"/>
            <a:ext cx="799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per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fare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gli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smussi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sulle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pareti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verticali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18" name="Image 7">
            <a:hlinkClick r:id="rId7" action="ppaction://hlinkfile"/>
            <a:extLst>
              <a:ext uri="{FF2B5EF4-FFF2-40B4-BE49-F238E27FC236}">
                <a16:creationId xmlns:a16="http://schemas.microsoft.com/office/drawing/2014/main" id="{9B459519-E9C1-407C-A50A-DD3756CA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6503949"/>
            <a:ext cx="1077078" cy="1062222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6C2F6BD7-5D4D-4114-BC71-90C050EAB97E}"/>
              </a:ext>
            </a:extLst>
          </p:cNvPr>
          <p:cNvSpPr/>
          <p:nvPr/>
        </p:nvSpPr>
        <p:spPr>
          <a:xfrm>
            <a:off x="675882" y="8160890"/>
            <a:ext cx="7183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buClr>
                <a:srgbClr val="FF0000"/>
              </a:buClr>
            </a:pP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Nuova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opzione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entrata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ad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arco</a:t>
            </a:r>
            <a:r>
              <a:rPr lang="fr-FR" sz="2800" dirty="0">
                <a:solidFill>
                  <a:srgbClr val="FF0000"/>
                </a:solidFill>
                <a:latin typeface="+mj-lt"/>
                <a:cs typeface="Mission Gothic Regular"/>
              </a:rPr>
              <a:t> in </a:t>
            </a:r>
            <a:r>
              <a:rPr lang="fr-FR" sz="2800" dirty="0" err="1">
                <a:solidFill>
                  <a:srgbClr val="FF0000"/>
                </a:solidFill>
                <a:latin typeface="+mj-lt"/>
                <a:cs typeface="Mission Gothic Regular"/>
              </a:rPr>
              <a:t>contronatura</a:t>
            </a:r>
            <a:endParaRPr lang="fr-FR" sz="2800" dirty="0">
              <a:solidFill>
                <a:srgbClr val="FF0000"/>
              </a:solidFill>
              <a:latin typeface="+mj-lt"/>
              <a:cs typeface="Mission Gothic Regular"/>
            </a:endParaRPr>
          </a:p>
        </p:txBody>
      </p:sp>
      <p:pic>
        <p:nvPicPr>
          <p:cNvPr id="20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5F7716B7-42C6-4FA0-9752-2B0781E8D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44" y="7843250"/>
            <a:ext cx="1077078" cy="10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82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1325</Words>
  <Application>Microsoft Office PowerPoint</Application>
  <PresentationFormat>Personalizzato</PresentationFormat>
  <Paragraphs>226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Calibri</vt:lpstr>
      <vt:lpstr>Eurostile LT ExtendedTwo</vt:lpstr>
      <vt:lpstr>Mission Gothic Regular</vt:lpstr>
      <vt:lpstr>Verdana</vt:lpstr>
      <vt:lpstr>Office Theme</vt:lpstr>
      <vt:lpstr>Presentazione standard di PowerPoint</vt:lpstr>
      <vt:lpstr>Presentazione standard di PowerPoint</vt:lpstr>
      <vt:lpstr>Novita CAM: Foratura</vt:lpstr>
      <vt:lpstr>Novita CAM: Foratura</vt:lpstr>
      <vt:lpstr>Novita CAM: Fresatura 2 assi</vt:lpstr>
      <vt:lpstr>Novita CAM: Fresatura 2 assi</vt:lpstr>
      <vt:lpstr>Novita CAM: Fresatura 2 assi</vt:lpstr>
      <vt:lpstr>Novita CAM: Fresatura 2 assi</vt:lpstr>
      <vt:lpstr>Novita CAM: Fresatura 2 assi</vt:lpstr>
      <vt:lpstr>Novita CAM: Fresatura 2 assi</vt:lpstr>
      <vt:lpstr>Novita CAM: Fresatura 2 assi</vt:lpstr>
      <vt:lpstr>Novita CAM: Fresatura 3 assi</vt:lpstr>
      <vt:lpstr>Novita CAM: Fresatura 3 assi</vt:lpstr>
      <vt:lpstr>Novita CAM: Fresatura 4/5 assi</vt:lpstr>
      <vt:lpstr>Novita CAM: Tornitura</vt:lpstr>
      <vt:lpstr>Novita CAM: Tornitura</vt:lpstr>
      <vt:lpstr>Novita CAM: Utensili</vt:lpstr>
      <vt:lpstr>Novita CAM: Varie</vt:lpstr>
      <vt:lpstr>Novita CAM: Varie</vt:lpstr>
      <vt:lpstr>Novita CAM: Varie</vt:lpstr>
      <vt:lpstr>Novita CAM: Confronta e sostituisci/Documentazione</vt:lpstr>
      <vt:lpstr>Novita CAM: Erosione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Raf</dc:creator>
  <cp:lastModifiedBy>Stefano Vezzani</cp:lastModifiedBy>
  <cp:revision>251</cp:revision>
  <dcterms:created xsi:type="dcterms:W3CDTF">2016-03-09T11:13:54Z</dcterms:created>
  <dcterms:modified xsi:type="dcterms:W3CDTF">2020-05-17T19:06:01Z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2016-03-09T00:00:00Z</vt:filetime>
  </property>
</Properties>
</file>