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43" r:id="rId5"/>
    <p:sldMasterId id="2147483735" r:id="rId6"/>
  </p:sldMasterIdLst>
  <p:notesMasterIdLst>
    <p:notesMasterId r:id="rId65"/>
  </p:notesMasterIdLst>
  <p:sldIdLst>
    <p:sldId id="256" r:id="rId7"/>
    <p:sldId id="381" r:id="rId8"/>
    <p:sldId id="384" r:id="rId9"/>
    <p:sldId id="396" r:id="rId10"/>
    <p:sldId id="397" r:id="rId11"/>
    <p:sldId id="444" r:id="rId12"/>
    <p:sldId id="398" r:id="rId13"/>
    <p:sldId id="399" r:id="rId14"/>
    <p:sldId id="400" r:id="rId15"/>
    <p:sldId id="401" r:id="rId16"/>
    <p:sldId id="347" r:id="rId17"/>
    <p:sldId id="348" r:id="rId18"/>
    <p:sldId id="402" r:id="rId19"/>
    <p:sldId id="403" r:id="rId20"/>
    <p:sldId id="404" r:id="rId21"/>
    <p:sldId id="405" r:id="rId22"/>
    <p:sldId id="417" r:id="rId23"/>
    <p:sldId id="406" r:id="rId24"/>
    <p:sldId id="407" r:id="rId25"/>
    <p:sldId id="413" r:id="rId26"/>
    <p:sldId id="409" r:id="rId27"/>
    <p:sldId id="410" r:id="rId28"/>
    <p:sldId id="408" r:id="rId29"/>
    <p:sldId id="412" r:id="rId30"/>
    <p:sldId id="414" r:id="rId31"/>
    <p:sldId id="415" r:id="rId32"/>
    <p:sldId id="416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1" r:id="rId46"/>
    <p:sldId id="432" r:id="rId47"/>
    <p:sldId id="433" r:id="rId48"/>
    <p:sldId id="434" r:id="rId49"/>
    <p:sldId id="435" r:id="rId50"/>
    <p:sldId id="436" r:id="rId51"/>
    <p:sldId id="437" r:id="rId52"/>
    <p:sldId id="445" r:id="rId53"/>
    <p:sldId id="447" r:id="rId54"/>
    <p:sldId id="438" r:id="rId55"/>
    <p:sldId id="439" r:id="rId56"/>
    <p:sldId id="440" r:id="rId57"/>
    <p:sldId id="441" r:id="rId58"/>
    <p:sldId id="442" r:id="rId59"/>
    <p:sldId id="443" r:id="rId60"/>
    <p:sldId id="446" r:id="rId61"/>
    <p:sldId id="448" r:id="rId62"/>
    <p:sldId id="449" r:id="rId63"/>
    <p:sldId id="258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A313BE-F06C-46F6-A771-1DA20EFAEE93}">
          <p14:sldIdLst>
            <p14:sldId id="256"/>
          </p14:sldIdLst>
        </p14:section>
        <p14:section name="Summary Section" id="{377798CC-5174-4D21-91ED-D87146C9245E}">
          <p14:sldIdLst/>
        </p14:section>
        <p14:section name="INSPECTION" id="{4FBA140C-EECA-43E4-B13C-AAEEC2AB44A7}">
          <p14:sldIdLst>
            <p14:sldId id="381"/>
            <p14:sldId id="384"/>
            <p14:sldId id="396"/>
            <p14:sldId id="397"/>
            <p14:sldId id="444"/>
          </p14:sldIdLst>
        </p14:section>
        <p14:section name="NOVITA CAM" id="{95BA8471-1250-4493-A8E7-CFB0C31A4920}">
          <p14:sldIdLst>
            <p14:sldId id="398"/>
            <p14:sldId id="399"/>
            <p14:sldId id="400"/>
            <p14:sldId id="401"/>
            <p14:sldId id="347"/>
            <p14:sldId id="348"/>
            <p14:sldId id="402"/>
            <p14:sldId id="403"/>
            <p14:sldId id="404"/>
            <p14:sldId id="405"/>
            <p14:sldId id="417"/>
            <p14:sldId id="406"/>
            <p14:sldId id="407"/>
            <p14:sldId id="413"/>
            <p14:sldId id="409"/>
            <p14:sldId id="410"/>
            <p14:sldId id="408"/>
            <p14:sldId id="412"/>
            <p14:sldId id="414"/>
            <p14:sldId id="415"/>
            <p14:sldId id="416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1"/>
            <p14:sldId id="432"/>
            <p14:sldId id="433"/>
            <p14:sldId id="434"/>
            <p14:sldId id="435"/>
            <p14:sldId id="436"/>
            <p14:sldId id="437"/>
            <p14:sldId id="445"/>
            <p14:sldId id="447"/>
          </p14:sldIdLst>
        </p14:section>
        <p14:section name="SIMULATORE" id="{58BB191F-AEBF-40D4-B406-85C6112CAC45}">
          <p14:sldIdLst>
            <p14:sldId id="438"/>
            <p14:sldId id="439"/>
            <p14:sldId id="440"/>
            <p14:sldId id="441"/>
            <p14:sldId id="442"/>
            <p14:sldId id="443"/>
            <p14:sldId id="446"/>
            <p14:sldId id="448"/>
            <p14:sldId id="449"/>
          </p14:sldIdLst>
        </p14:section>
        <p14:section name="End" id="{DB3374B3-80F3-4FB0-9775-D19B32332526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01"/>
    <a:srgbClr val="E32213"/>
    <a:srgbClr val="3F3B3B"/>
    <a:srgbClr val="3B3C41"/>
    <a:srgbClr val="DA4234"/>
    <a:srgbClr val="DC3E33"/>
    <a:srgbClr val="3B3C3E"/>
    <a:srgbClr val="DA4E3D"/>
    <a:srgbClr val="DA4E3E"/>
    <a:srgbClr val="D84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1FE54-2C3B-4179-AD03-4AA2F0CCE01E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7AA2-63CB-4DE5-BD41-5BE21F084FCC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2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DC6C90F-D542-40A0-BA4F-84037EDBFB4D}"/>
              </a:ext>
            </a:extLst>
          </p:cNvPr>
          <p:cNvSpPr/>
          <p:nvPr userDrawn="1"/>
        </p:nvSpPr>
        <p:spPr>
          <a:xfrm>
            <a:off x="4576763" y="4574380"/>
            <a:ext cx="7615237" cy="2303077"/>
          </a:xfrm>
          <a:custGeom>
            <a:avLst/>
            <a:gdLst>
              <a:gd name="connsiteX0" fmla="*/ 1176337 w 7615237"/>
              <a:gd name="connsiteY0" fmla="*/ 0 h 2303077"/>
              <a:gd name="connsiteX1" fmla="*/ 1176337 w 7615237"/>
              <a:gd name="connsiteY1" fmla="*/ 1 h 2303077"/>
              <a:gd name="connsiteX2" fmla="*/ 7615237 w 7615237"/>
              <a:gd name="connsiteY2" fmla="*/ 1 h 2303077"/>
              <a:gd name="connsiteX3" fmla="*/ 7615237 w 7615237"/>
              <a:gd name="connsiteY3" fmla="*/ 2303077 h 2303077"/>
              <a:gd name="connsiteX4" fmla="*/ 1176337 w 7615237"/>
              <a:gd name="connsiteY4" fmla="*/ 2303077 h 2303077"/>
              <a:gd name="connsiteX5" fmla="*/ 1176337 w 7615237"/>
              <a:gd name="connsiteY5" fmla="*/ 2303076 h 2303077"/>
              <a:gd name="connsiteX6" fmla="*/ 0 w 7615237"/>
              <a:gd name="connsiteY6" fmla="*/ 2303076 h 23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5237" h="2303077">
                <a:moveTo>
                  <a:pt x="1176337" y="0"/>
                </a:moveTo>
                <a:lnTo>
                  <a:pt x="1176337" y="1"/>
                </a:lnTo>
                <a:lnTo>
                  <a:pt x="7615237" y="1"/>
                </a:lnTo>
                <a:lnTo>
                  <a:pt x="7615237" y="2303077"/>
                </a:lnTo>
                <a:lnTo>
                  <a:pt x="1176337" y="2303077"/>
                </a:lnTo>
                <a:lnTo>
                  <a:pt x="1176337" y="2303076"/>
                </a:lnTo>
                <a:lnTo>
                  <a:pt x="0" y="2303076"/>
                </a:ln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FBC439-AD4F-48F4-A9A7-BD820DBD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1" y="4630189"/>
            <a:ext cx="6282922" cy="818600"/>
          </a:xfrm>
        </p:spPr>
        <p:txBody>
          <a:bodyPr anchor="b">
            <a:normAutofit/>
          </a:bodyPr>
          <a:lstStyle>
            <a:lvl1pPr algn="l">
              <a:defRPr lang="fr-FR" sz="3200" b="1" kern="1200" spc="-13" dirty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50B0C-8D19-4D4B-BBA3-778CC0F4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50" y="5572572"/>
            <a:ext cx="6282922" cy="655145"/>
          </a:xfrm>
        </p:spPr>
        <p:txBody>
          <a:bodyPr>
            <a:noAutofit/>
          </a:bodyPr>
          <a:lstStyle>
            <a:lvl1pPr marL="0" indent="0" algn="l">
              <a:buNone/>
              <a:defRPr lang="fr-FR" sz="2800" kern="1200" spc="-13" dirty="0" smtClean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7" name="Cercle : creux 6">
            <a:extLst>
              <a:ext uri="{FF2B5EF4-FFF2-40B4-BE49-F238E27FC236}">
                <a16:creationId xmlns:a16="http://schemas.microsoft.com/office/drawing/2014/main" id="{35A07040-A856-4F34-85D7-4AC9CE6DB152}"/>
              </a:ext>
            </a:extLst>
          </p:cNvPr>
          <p:cNvSpPr>
            <a:spLocks noChangeAspect="1"/>
          </p:cNvSpPr>
          <p:nvPr userDrawn="1"/>
        </p:nvSpPr>
        <p:spPr>
          <a:xfrm>
            <a:off x="2386451" y="1691372"/>
            <a:ext cx="2928339" cy="2931208"/>
          </a:xfrm>
          <a:prstGeom prst="donut">
            <a:avLst>
              <a:gd name="adj" fmla="val 8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F840611-ED1C-4671-9B23-F26A0360EEE1}"/>
              </a:ext>
            </a:extLst>
          </p:cNvPr>
          <p:cNvSpPr/>
          <p:nvPr userDrawn="1"/>
        </p:nvSpPr>
        <p:spPr>
          <a:xfrm>
            <a:off x="0" y="0"/>
            <a:ext cx="2556694" cy="2405251"/>
          </a:xfrm>
          <a:custGeom>
            <a:avLst/>
            <a:gdLst>
              <a:gd name="connsiteX0" fmla="*/ 2152408 w 2556694"/>
              <a:gd name="connsiteY0" fmla="*/ 0 h 2405251"/>
              <a:gd name="connsiteX1" fmla="*/ 2474814 w 2556694"/>
              <a:gd name="connsiteY1" fmla="*/ 0 h 2405251"/>
              <a:gd name="connsiteX2" fmla="*/ 2518968 w 2556694"/>
              <a:gd name="connsiteY2" fmla="*/ 171890 h 2405251"/>
              <a:gd name="connsiteX3" fmla="*/ 2556694 w 2556694"/>
              <a:gd name="connsiteY3" fmla="*/ 546494 h 2405251"/>
              <a:gd name="connsiteX4" fmla="*/ 699756 w 2556694"/>
              <a:gd name="connsiteY4" fmla="*/ 2405251 h 2405251"/>
              <a:gd name="connsiteX5" fmla="*/ 147559 w 2556694"/>
              <a:gd name="connsiteY5" fmla="*/ 2321685 h 2405251"/>
              <a:gd name="connsiteX6" fmla="*/ 0 w 2556694"/>
              <a:gd name="connsiteY6" fmla="*/ 2267625 h 2405251"/>
              <a:gd name="connsiteX7" fmla="*/ 0 w 2556694"/>
              <a:gd name="connsiteY7" fmla="*/ 1933426 h 2405251"/>
              <a:gd name="connsiteX8" fmla="*/ 95174 w 2556694"/>
              <a:gd name="connsiteY8" fmla="*/ 1979328 h 2405251"/>
              <a:gd name="connsiteX9" fmla="*/ 699756 w 2556694"/>
              <a:gd name="connsiteY9" fmla="*/ 2101530 h 2405251"/>
              <a:gd name="connsiteX10" fmla="*/ 2252973 w 2556694"/>
              <a:gd name="connsiteY10" fmla="*/ 546494 h 2405251"/>
              <a:gd name="connsiteX11" fmla="*/ 2183144 w 2556694"/>
              <a:gd name="connsiteY11" fmla="*/ 84074 h 240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694" h="2405251">
                <a:moveTo>
                  <a:pt x="2152408" y="0"/>
                </a:moveTo>
                <a:lnTo>
                  <a:pt x="2474814" y="0"/>
                </a:lnTo>
                <a:lnTo>
                  <a:pt x="2518968" y="171890"/>
                </a:lnTo>
                <a:cubicBezTo>
                  <a:pt x="2543704" y="292890"/>
                  <a:pt x="2556694" y="418174"/>
                  <a:pt x="2556694" y="546494"/>
                </a:cubicBezTo>
                <a:cubicBezTo>
                  <a:pt x="2556694" y="1573057"/>
                  <a:pt x="1725315" y="2405251"/>
                  <a:pt x="699756" y="2405251"/>
                </a:cubicBezTo>
                <a:cubicBezTo>
                  <a:pt x="507464" y="2405251"/>
                  <a:pt x="321998" y="2375994"/>
                  <a:pt x="147559" y="2321685"/>
                </a:cubicBezTo>
                <a:lnTo>
                  <a:pt x="0" y="2267625"/>
                </a:lnTo>
                <a:lnTo>
                  <a:pt x="0" y="1933426"/>
                </a:lnTo>
                <a:lnTo>
                  <a:pt x="95174" y="1979328"/>
                </a:lnTo>
                <a:cubicBezTo>
                  <a:pt x="280998" y="2058017"/>
                  <a:pt x="485302" y="2101530"/>
                  <a:pt x="699756" y="2101530"/>
                </a:cubicBezTo>
                <a:cubicBezTo>
                  <a:pt x="1557574" y="2101530"/>
                  <a:pt x="2252973" y="1405317"/>
                  <a:pt x="2252973" y="546494"/>
                </a:cubicBezTo>
                <a:cubicBezTo>
                  <a:pt x="2252973" y="385465"/>
                  <a:pt x="2228526" y="230152"/>
                  <a:pt x="2183144" y="840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A15ECF5-ACE6-4452-9C54-46AF9176FE62}"/>
              </a:ext>
            </a:extLst>
          </p:cNvPr>
          <p:cNvSpPr/>
          <p:nvPr userDrawn="1"/>
        </p:nvSpPr>
        <p:spPr>
          <a:xfrm>
            <a:off x="0" y="5238344"/>
            <a:ext cx="3215689" cy="1619656"/>
          </a:xfrm>
          <a:custGeom>
            <a:avLst/>
            <a:gdLst>
              <a:gd name="connsiteX0" fmla="*/ 1553741 w 3215689"/>
              <a:gd name="connsiteY0" fmla="*/ 0 h 1619656"/>
              <a:gd name="connsiteX1" fmla="*/ 3209430 w 3215689"/>
              <a:gd name="connsiteY1" fmla="*/ 1495582 h 1619656"/>
              <a:gd name="connsiteX2" fmla="*/ 3215689 w 3215689"/>
              <a:gd name="connsiteY2" fmla="*/ 1619656 h 1619656"/>
              <a:gd name="connsiteX3" fmla="*/ 2943479 w 3215689"/>
              <a:gd name="connsiteY3" fmla="*/ 1619656 h 1619656"/>
              <a:gd name="connsiteX4" fmla="*/ 2938625 w 3215689"/>
              <a:gd name="connsiteY4" fmla="*/ 1523413 h 1619656"/>
              <a:gd name="connsiteX5" fmla="*/ 1553741 w 3215689"/>
              <a:gd name="connsiteY5" fmla="*/ 272210 h 1619656"/>
              <a:gd name="connsiteX6" fmla="*/ 168857 w 3215689"/>
              <a:gd name="connsiteY6" fmla="*/ 1523413 h 1619656"/>
              <a:gd name="connsiteX7" fmla="*/ 164003 w 3215689"/>
              <a:gd name="connsiteY7" fmla="*/ 1619656 h 1619656"/>
              <a:gd name="connsiteX8" fmla="*/ 0 w 3215689"/>
              <a:gd name="connsiteY8" fmla="*/ 1619656 h 1619656"/>
              <a:gd name="connsiteX9" fmla="*/ 0 w 3215689"/>
              <a:gd name="connsiteY9" fmla="*/ 1072838 h 1619656"/>
              <a:gd name="connsiteX10" fmla="*/ 20248 w 3215689"/>
              <a:gd name="connsiteY10" fmla="*/ 1017464 h 1619656"/>
              <a:gd name="connsiteX11" fmla="*/ 1553741 w 3215689"/>
              <a:gd name="connsiteY11" fmla="*/ 0 h 16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5689" h="1619656">
                <a:moveTo>
                  <a:pt x="1553741" y="0"/>
                </a:moveTo>
                <a:cubicBezTo>
                  <a:pt x="2415451" y="0"/>
                  <a:pt x="3124202" y="655536"/>
                  <a:pt x="3209430" y="1495582"/>
                </a:cubicBezTo>
                <a:lnTo>
                  <a:pt x="3215689" y="1619656"/>
                </a:lnTo>
                <a:lnTo>
                  <a:pt x="2943479" y="1619656"/>
                </a:lnTo>
                <a:lnTo>
                  <a:pt x="2938625" y="1523413"/>
                </a:lnTo>
                <a:cubicBezTo>
                  <a:pt x="2867337" y="820631"/>
                  <a:pt x="2274510" y="272210"/>
                  <a:pt x="1553741" y="272210"/>
                </a:cubicBezTo>
                <a:cubicBezTo>
                  <a:pt x="832972" y="272210"/>
                  <a:pt x="240145" y="820631"/>
                  <a:pt x="168857" y="1523413"/>
                </a:cubicBezTo>
                <a:lnTo>
                  <a:pt x="164003" y="1619656"/>
                </a:lnTo>
                <a:lnTo>
                  <a:pt x="0" y="1619656"/>
                </a:lnTo>
                <a:lnTo>
                  <a:pt x="0" y="1072838"/>
                </a:lnTo>
                <a:lnTo>
                  <a:pt x="20248" y="1017464"/>
                </a:lnTo>
                <a:cubicBezTo>
                  <a:pt x="272899" y="419543"/>
                  <a:pt x="864373" y="0"/>
                  <a:pt x="15537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D8DBD9-A5BB-4B13-875D-510DE0700A50}"/>
              </a:ext>
            </a:extLst>
          </p:cNvPr>
          <p:cNvGrpSpPr/>
          <p:nvPr userDrawn="1"/>
        </p:nvGrpSpPr>
        <p:grpSpPr>
          <a:xfrm>
            <a:off x="8124626" y="495300"/>
            <a:ext cx="3238477" cy="3223520"/>
            <a:chOff x="9827820" y="394418"/>
            <a:chExt cx="1792800" cy="1792800"/>
          </a:xfrm>
          <a:solidFill>
            <a:srgbClr val="E32213"/>
          </a:solidFill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45013CC-B7A8-4481-8890-C1C5EF75C1F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5D9050-B690-4063-A135-EB90FF3D6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9281512-8D4E-4522-A3EF-17B24041213D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EF00E9-E370-40ED-B107-51D2D4B3DD2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2938" y="4502150"/>
            <a:ext cx="852487" cy="1717675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43DC5BB-9895-48FB-90A0-961D93C3320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29225" y="3971925"/>
            <a:ext cx="482600" cy="987425"/>
          </a:xfrm>
          <a:prstGeom prst="line">
            <a:avLst/>
          </a:prstGeom>
          <a:ln w="571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34268-60FA-4A64-8B38-78DBBA15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58221" y="6353954"/>
            <a:ext cx="1160350" cy="365125"/>
          </a:xfr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A47ED0-57F1-4974-85D8-A1F62005A19A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9C3CBC-A7F0-4CCF-8084-32262D914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650" y="6353175"/>
            <a:ext cx="4975225" cy="365125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>
                <a:latin typeface="Lato" panose="020F0502020204030203" pitchFamily="34" charset="0"/>
              </a:rPr>
              <a:t>Auteur - Lieu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418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1EE088-C929-42F2-9973-25B70D3D1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3281" y="3376613"/>
            <a:ext cx="716757" cy="1454943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719AD-531C-4C5E-9C47-A8AAE8CD37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0781" y="3640931"/>
            <a:ext cx="1345408" cy="2738438"/>
          </a:xfrm>
          <a:prstGeom prst="line">
            <a:avLst/>
          </a:prstGeom>
          <a:ln w="7112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1B1E4A-DC2C-4DBF-AB18-F208AD4842B4}"/>
              </a:ext>
            </a:extLst>
          </p:cNvPr>
          <p:cNvGrpSpPr/>
          <p:nvPr userDrawn="1"/>
        </p:nvGrpSpPr>
        <p:grpSpPr>
          <a:xfrm>
            <a:off x="9646844" y="470975"/>
            <a:ext cx="1792800" cy="1792800"/>
            <a:chOff x="9827819" y="394418"/>
            <a:chExt cx="1792800" cy="17928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DFF1F9-E217-407C-9D96-4B93176150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19" y="394418"/>
              <a:ext cx="1792800" cy="179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3609C2-160E-4D1D-AA57-0FCC85E1D0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35" b="20335"/>
            <a:stretch/>
          </p:blipFill>
          <p:spPr>
            <a:xfrm>
              <a:off x="9988459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427BE5-5043-42F0-A53E-6261E308AC9F}"/>
                </a:ext>
              </a:extLst>
            </p:cNvPr>
            <p:cNvSpPr txBox="1"/>
            <p:nvPr userDrawn="1"/>
          </p:nvSpPr>
          <p:spPr>
            <a:xfrm>
              <a:off x="9988459" y="1353568"/>
              <a:ext cx="148253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400" dirty="0">
                  <a:solidFill>
                    <a:srgbClr val="DA4234"/>
                  </a:solidFill>
                </a:rPr>
                <a:t>INTEGRATED</a:t>
              </a:r>
              <a:br>
                <a:rPr lang="fr-FR" sz="1400" dirty="0">
                  <a:solidFill>
                    <a:srgbClr val="DA4234"/>
                  </a:solidFill>
                </a:rPr>
              </a:br>
              <a:r>
                <a:rPr lang="fr-FR" sz="1400" dirty="0">
                  <a:solidFill>
                    <a:srgbClr val="DA4234"/>
                  </a:solidFill>
                </a:rPr>
                <a:t>DIGITAL</a:t>
              </a:r>
              <a:br>
                <a:rPr lang="fr-FR" sz="1400" dirty="0">
                  <a:solidFill>
                    <a:srgbClr val="DA4234"/>
                  </a:solidFill>
                </a:rPr>
              </a:br>
              <a:r>
                <a:rPr lang="fr-FR" sz="1400" dirty="0">
                  <a:solidFill>
                    <a:srgbClr val="DA4234"/>
                  </a:solidFill>
                </a:rPr>
                <a:t>FACTORY</a:t>
              </a:r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913C21F-B08A-4996-A8AD-DB3166099F52}"/>
              </a:ext>
            </a:extLst>
          </p:cNvPr>
          <p:cNvSpPr/>
          <p:nvPr userDrawn="1"/>
        </p:nvSpPr>
        <p:spPr>
          <a:xfrm>
            <a:off x="3199237" y="5543550"/>
            <a:ext cx="2142708" cy="1314450"/>
          </a:xfrm>
          <a:custGeom>
            <a:avLst/>
            <a:gdLst>
              <a:gd name="connsiteX0" fmla="*/ 1071354 w 2142708"/>
              <a:gd name="connsiteY0" fmla="*/ 0 h 1314450"/>
              <a:gd name="connsiteX1" fmla="*/ 2142708 w 2142708"/>
              <a:gd name="connsiteY1" fmla="*/ 1072404 h 1314450"/>
              <a:gd name="connsiteX2" fmla="*/ 2120942 w 2142708"/>
              <a:gd name="connsiteY2" fmla="*/ 1288531 h 1314450"/>
              <a:gd name="connsiteX3" fmla="*/ 2114284 w 2142708"/>
              <a:gd name="connsiteY3" fmla="*/ 1314450 h 1314450"/>
              <a:gd name="connsiteX4" fmla="*/ 1930285 w 2142708"/>
              <a:gd name="connsiteY4" fmla="*/ 1314450 h 1314450"/>
              <a:gd name="connsiteX5" fmla="*/ 1949271 w 2142708"/>
              <a:gd name="connsiteY5" fmla="*/ 1253216 h 1314450"/>
              <a:gd name="connsiteX6" fmla="*/ 1967477 w 2142708"/>
              <a:gd name="connsiteY6" fmla="*/ 1072404 h 1314450"/>
              <a:gd name="connsiteX7" fmla="*/ 1071354 w 2142708"/>
              <a:gd name="connsiteY7" fmla="*/ 175231 h 1314450"/>
              <a:gd name="connsiteX8" fmla="*/ 175231 w 2142708"/>
              <a:gd name="connsiteY8" fmla="*/ 1072404 h 1314450"/>
              <a:gd name="connsiteX9" fmla="*/ 193437 w 2142708"/>
              <a:gd name="connsiteY9" fmla="*/ 1253216 h 1314450"/>
              <a:gd name="connsiteX10" fmla="*/ 212423 w 2142708"/>
              <a:gd name="connsiteY10" fmla="*/ 1314450 h 1314450"/>
              <a:gd name="connsiteX11" fmla="*/ 28424 w 2142708"/>
              <a:gd name="connsiteY11" fmla="*/ 1314450 h 1314450"/>
              <a:gd name="connsiteX12" fmla="*/ 21766 w 2142708"/>
              <a:gd name="connsiteY12" fmla="*/ 1288531 h 1314450"/>
              <a:gd name="connsiteX13" fmla="*/ 0 w 2142708"/>
              <a:gd name="connsiteY13" fmla="*/ 1072404 h 1314450"/>
              <a:gd name="connsiteX14" fmla="*/ 1071354 w 2142708"/>
              <a:gd name="connsiteY1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2708" h="1314450">
                <a:moveTo>
                  <a:pt x="1071354" y="0"/>
                </a:moveTo>
                <a:cubicBezTo>
                  <a:pt x="1663046" y="0"/>
                  <a:pt x="2142708" y="480132"/>
                  <a:pt x="2142708" y="1072404"/>
                </a:cubicBezTo>
                <a:cubicBezTo>
                  <a:pt x="2142708" y="1146438"/>
                  <a:pt x="2135214" y="1218720"/>
                  <a:pt x="2120942" y="1288531"/>
                </a:cubicBezTo>
                <a:lnTo>
                  <a:pt x="2114284" y="1314450"/>
                </a:lnTo>
                <a:lnTo>
                  <a:pt x="1930285" y="1314450"/>
                </a:lnTo>
                <a:lnTo>
                  <a:pt x="1949271" y="1253216"/>
                </a:lnTo>
                <a:cubicBezTo>
                  <a:pt x="1961208" y="1194812"/>
                  <a:pt x="1967477" y="1134341"/>
                  <a:pt x="1967477" y="1072404"/>
                </a:cubicBezTo>
                <a:cubicBezTo>
                  <a:pt x="1967477" y="576909"/>
                  <a:pt x="1566269" y="175231"/>
                  <a:pt x="1071354" y="175231"/>
                </a:cubicBezTo>
                <a:cubicBezTo>
                  <a:pt x="576439" y="175231"/>
                  <a:pt x="175231" y="576909"/>
                  <a:pt x="175231" y="1072404"/>
                </a:cubicBezTo>
                <a:cubicBezTo>
                  <a:pt x="175231" y="1134341"/>
                  <a:pt x="181500" y="1194812"/>
                  <a:pt x="193437" y="1253216"/>
                </a:cubicBezTo>
                <a:lnTo>
                  <a:pt x="212423" y="1314450"/>
                </a:lnTo>
                <a:lnTo>
                  <a:pt x="28424" y="1314450"/>
                </a:lnTo>
                <a:lnTo>
                  <a:pt x="21766" y="1288531"/>
                </a:lnTo>
                <a:cubicBezTo>
                  <a:pt x="7495" y="1218720"/>
                  <a:pt x="0" y="1146438"/>
                  <a:pt x="0" y="1072404"/>
                </a:cubicBezTo>
                <a:cubicBezTo>
                  <a:pt x="0" y="480132"/>
                  <a:pt x="479662" y="0"/>
                  <a:pt x="10713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4F963B3-0CCF-485C-8EE1-90620D4A02A8}"/>
              </a:ext>
            </a:extLst>
          </p:cNvPr>
          <p:cNvSpPr/>
          <p:nvPr userDrawn="1"/>
        </p:nvSpPr>
        <p:spPr>
          <a:xfrm>
            <a:off x="2207620" y="0"/>
            <a:ext cx="4741750" cy="2228850"/>
          </a:xfrm>
          <a:custGeom>
            <a:avLst/>
            <a:gdLst>
              <a:gd name="connsiteX0" fmla="*/ 0 w 4741750"/>
              <a:gd name="connsiteY0" fmla="*/ 0 h 2228850"/>
              <a:gd name="connsiteX1" fmla="*/ 389034 w 4741750"/>
              <a:gd name="connsiteY1" fmla="*/ 0 h 2228850"/>
              <a:gd name="connsiteX2" fmla="*/ 391638 w 4741750"/>
              <a:gd name="connsiteY2" fmla="*/ 51630 h 2228850"/>
              <a:gd name="connsiteX3" fmla="*/ 2370875 w 4741750"/>
              <a:gd name="connsiteY3" fmla="*/ 1839815 h 2228850"/>
              <a:gd name="connsiteX4" fmla="*/ 4350113 w 4741750"/>
              <a:gd name="connsiteY4" fmla="*/ 51630 h 2228850"/>
              <a:gd name="connsiteX5" fmla="*/ 4352717 w 4741750"/>
              <a:gd name="connsiteY5" fmla="*/ 0 h 2228850"/>
              <a:gd name="connsiteX6" fmla="*/ 4741750 w 4741750"/>
              <a:gd name="connsiteY6" fmla="*/ 0 h 2228850"/>
              <a:gd name="connsiteX7" fmla="*/ 4737139 w 4741750"/>
              <a:gd name="connsiteY7" fmla="*/ 91407 h 2228850"/>
              <a:gd name="connsiteX8" fmla="*/ 2370875 w 4741750"/>
              <a:gd name="connsiteY8" fmla="*/ 2228850 h 2228850"/>
              <a:gd name="connsiteX9" fmla="*/ 4611 w 4741750"/>
              <a:gd name="connsiteY9" fmla="*/ 91407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1750" h="2228850">
                <a:moveTo>
                  <a:pt x="0" y="0"/>
                </a:moveTo>
                <a:lnTo>
                  <a:pt x="389034" y="0"/>
                </a:lnTo>
                <a:lnTo>
                  <a:pt x="391638" y="51630"/>
                </a:lnTo>
                <a:cubicBezTo>
                  <a:pt x="493521" y="1056027"/>
                  <a:pt x="1340774" y="1839815"/>
                  <a:pt x="2370875" y="1839815"/>
                </a:cubicBezTo>
                <a:cubicBezTo>
                  <a:pt x="3400977" y="1839815"/>
                  <a:pt x="4248230" y="1056027"/>
                  <a:pt x="4350113" y="51630"/>
                </a:cubicBezTo>
                <a:lnTo>
                  <a:pt x="4352717" y="0"/>
                </a:lnTo>
                <a:lnTo>
                  <a:pt x="4741750" y="0"/>
                </a:lnTo>
                <a:lnTo>
                  <a:pt x="4737139" y="91407"/>
                </a:lnTo>
                <a:cubicBezTo>
                  <a:pt x="4615334" y="1291976"/>
                  <a:pt x="3602407" y="2228850"/>
                  <a:pt x="2370875" y="2228850"/>
                </a:cubicBezTo>
                <a:cubicBezTo>
                  <a:pt x="1139343" y="2228850"/>
                  <a:pt x="126417" y="1291976"/>
                  <a:pt x="4611" y="914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Cercle : creux 5">
            <a:extLst>
              <a:ext uri="{FF2B5EF4-FFF2-40B4-BE49-F238E27FC236}">
                <a16:creationId xmlns:a16="http://schemas.microsoft.com/office/drawing/2014/main" id="{CA863CCF-0828-4E9A-BE49-95687BA6E703}"/>
              </a:ext>
            </a:extLst>
          </p:cNvPr>
          <p:cNvSpPr>
            <a:spLocks noChangeAspect="1"/>
          </p:cNvSpPr>
          <p:nvPr userDrawn="1"/>
        </p:nvSpPr>
        <p:spPr>
          <a:xfrm>
            <a:off x="348086" y="2330450"/>
            <a:ext cx="2999119" cy="3002058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76FE86F-EB64-47BB-91AA-4E520FB0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25" y="2975969"/>
            <a:ext cx="6991350" cy="638031"/>
          </a:xfrm>
        </p:spPr>
        <p:txBody>
          <a:bodyPr anchor="t" anchorCtr="0">
            <a:normAutofit/>
          </a:bodyPr>
          <a:lstStyle>
            <a:lvl1pPr algn="ctr">
              <a:defRPr lang="fr-FR" sz="2800" b="1" kern="0" cap="all" baseline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6076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FD5B5-0C59-4689-B15B-23CA29A9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1ED20-F949-4180-AA76-FFFEBDFBA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410C89-8721-4A13-8BAA-5FEBCCED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397679-E0DB-442B-B232-5271CA9A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1A0D-7633-4C8A-BD63-BB0B9AFC7588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AD6AA-D318-4715-B9C0-9D8EFA5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568A3-5841-4DA8-AC9F-F2532AB1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15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43C2F-64AE-4D9E-A8A0-F3877A37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9F4E1D-6B19-41F4-896A-9EBAAF2B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073A-5193-49B3-B636-5AAC5CE6309B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109083-9BF7-455B-852E-613D9AD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2272-D69F-4A80-A22D-440E8465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48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F57F3-1259-4EEA-81F7-0761DD8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FF7-66FE-4CF8-B9BB-91A237DB2B94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B4A66-6EFD-4A90-AF2F-05A62A90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D0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4A6FD-57C6-453E-BAF4-1CFFDE11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281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ercle : creux 2">
            <a:extLst>
              <a:ext uri="{FF2B5EF4-FFF2-40B4-BE49-F238E27FC236}">
                <a16:creationId xmlns:a16="http://schemas.microsoft.com/office/drawing/2014/main" id="{D0CDA598-58EE-4E57-9322-E6BD6C070D6A}"/>
              </a:ext>
            </a:extLst>
          </p:cNvPr>
          <p:cNvSpPr>
            <a:spLocks noChangeAspect="1"/>
          </p:cNvSpPr>
          <p:nvPr userDrawn="1"/>
        </p:nvSpPr>
        <p:spPr>
          <a:xfrm>
            <a:off x="6223364" y="2055459"/>
            <a:ext cx="2744392" cy="2747082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5345F2-CD3D-444E-8387-2140628C1B87}"/>
              </a:ext>
            </a:extLst>
          </p:cNvPr>
          <p:cNvGrpSpPr/>
          <p:nvPr userDrawn="1"/>
        </p:nvGrpSpPr>
        <p:grpSpPr>
          <a:xfrm>
            <a:off x="1468567" y="388842"/>
            <a:ext cx="3015987" cy="3002058"/>
            <a:chOff x="9827820" y="394418"/>
            <a:chExt cx="1792800" cy="17928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0061BAC-E5CF-4AF3-88E2-86154B6B5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13574B-DC4C-414F-82E3-01FB63BB3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2" b="20472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AF60BF-590E-45BE-96D3-4BABE8739F39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88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rgbClr val="E32213"/>
                  </a:solidFill>
                </a:rPr>
                <a:t>INTEGRATED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DIGITAL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FACTORY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D2DDD7-5B3D-458B-8D3E-DA6FA5565031}"/>
              </a:ext>
            </a:extLst>
          </p:cNvPr>
          <p:cNvCxnSpPr>
            <a:cxnSpLocks/>
          </p:cNvCxnSpPr>
          <p:nvPr userDrawn="1"/>
        </p:nvCxnSpPr>
        <p:spPr>
          <a:xfrm>
            <a:off x="5000625" y="3949700"/>
            <a:ext cx="936625" cy="1892300"/>
          </a:xfrm>
          <a:prstGeom prst="line">
            <a:avLst/>
          </a:prstGeom>
          <a:ln w="825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4A7D579-F298-4138-A95E-6AD207D6674D}"/>
              </a:ext>
            </a:extLst>
          </p:cNvPr>
          <p:cNvCxnSpPr>
            <a:cxnSpLocks/>
          </p:cNvCxnSpPr>
          <p:nvPr userDrawn="1"/>
        </p:nvCxnSpPr>
        <p:spPr>
          <a:xfrm>
            <a:off x="4556125" y="3390900"/>
            <a:ext cx="536575" cy="107315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F974B2-4C07-4F27-AB9C-E6F665F2A990}"/>
              </a:ext>
            </a:extLst>
          </p:cNvPr>
          <p:cNvSpPr/>
          <p:nvPr userDrawn="1"/>
        </p:nvSpPr>
        <p:spPr>
          <a:xfrm>
            <a:off x="-1" y="4095750"/>
            <a:ext cx="5953125" cy="2762250"/>
          </a:xfrm>
          <a:custGeom>
            <a:avLst/>
            <a:gdLst>
              <a:gd name="connsiteX0" fmla="*/ 4648201 w 5953125"/>
              <a:gd name="connsiteY0" fmla="*/ 2 h 2762250"/>
              <a:gd name="connsiteX1" fmla="*/ 5953125 w 5953125"/>
              <a:gd name="connsiteY1" fmla="*/ 2762250 h 2762250"/>
              <a:gd name="connsiteX2" fmla="*/ 4648201 w 5953125"/>
              <a:gd name="connsiteY2" fmla="*/ 2762250 h 2762250"/>
              <a:gd name="connsiteX3" fmla="*/ 4648200 w 5953125"/>
              <a:gd name="connsiteY3" fmla="*/ 0 h 2762250"/>
              <a:gd name="connsiteX4" fmla="*/ 4648201 w 5953125"/>
              <a:gd name="connsiteY4" fmla="*/ 0 h 2762250"/>
              <a:gd name="connsiteX5" fmla="*/ 4648201 w 5953125"/>
              <a:gd name="connsiteY5" fmla="*/ 2 h 2762250"/>
              <a:gd name="connsiteX6" fmla="*/ 0 w 5953125"/>
              <a:gd name="connsiteY6" fmla="*/ 0 h 2762250"/>
              <a:gd name="connsiteX7" fmla="*/ 4648200 w 5953125"/>
              <a:gd name="connsiteY7" fmla="*/ 0 h 2762250"/>
              <a:gd name="connsiteX8" fmla="*/ 4648200 w 5953125"/>
              <a:gd name="connsiteY8" fmla="*/ 2762250 h 2762250"/>
              <a:gd name="connsiteX9" fmla="*/ 0 w 5953125"/>
              <a:gd name="connsiteY9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3125" h="2762250">
                <a:moveTo>
                  <a:pt x="4648201" y="2"/>
                </a:moveTo>
                <a:lnTo>
                  <a:pt x="5953125" y="2762250"/>
                </a:lnTo>
                <a:lnTo>
                  <a:pt x="4648201" y="2762250"/>
                </a:lnTo>
                <a:close/>
                <a:moveTo>
                  <a:pt x="4648200" y="0"/>
                </a:moveTo>
                <a:lnTo>
                  <a:pt x="4648201" y="0"/>
                </a:lnTo>
                <a:lnTo>
                  <a:pt x="4648201" y="2"/>
                </a:lnTo>
                <a:close/>
                <a:moveTo>
                  <a:pt x="0" y="0"/>
                </a:moveTo>
                <a:lnTo>
                  <a:pt x="4648200" y="0"/>
                </a:lnTo>
                <a:lnTo>
                  <a:pt x="4648200" y="2762250"/>
                </a:lnTo>
                <a:lnTo>
                  <a:pt x="0" y="27622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1F62228-64E8-412B-9F95-7326D3503146}"/>
              </a:ext>
            </a:extLst>
          </p:cNvPr>
          <p:cNvSpPr/>
          <p:nvPr userDrawn="1"/>
        </p:nvSpPr>
        <p:spPr>
          <a:xfrm>
            <a:off x="8612778" y="0"/>
            <a:ext cx="3579222" cy="2234488"/>
          </a:xfrm>
          <a:custGeom>
            <a:avLst/>
            <a:gdLst>
              <a:gd name="connsiteX0" fmla="*/ 0 w 3579222"/>
              <a:gd name="connsiteY0" fmla="*/ 0 h 2234488"/>
              <a:gd name="connsiteX1" fmla="*/ 440598 w 3579222"/>
              <a:gd name="connsiteY1" fmla="*/ 0 h 2234488"/>
              <a:gd name="connsiteX2" fmla="*/ 443003 w 3579222"/>
              <a:gd name="connsiteY2" fmla="*/ 15780 h 2234488"/>
              <a:gd name="connsiteX3" fmla="*/ 2627681 w 3579222"/>
              <a:gd name="connsiteY3" fmla="*/ 1798430 h 2234488"/>
              <a:gd name="connsiteX4" fmla="*/ 3495691 w 3579222"/>
              <a:gd name="connsiteY4" fmla="*/ 1622982 h 2234488"/>
              <a:gd name="connsiteX5" fmla="*/ 3579222 w 3579222"/>
              <a:gd name="connsiteY5" fmla="*/ 1582696 h 2234488"/>
              <a:gd name="connsiteX6" fmla="*/ 3579222 w 3579222"/>
              <a:gd name="connsiteY6" fmla="*/ 2056353 h 2234488"/>
              <a:gd name="connsiteX7" fmla="*/ 3420480 w 3579222"/>
              <a:gd name="connsiteY7" fmla="*/ 2114511 h 2234488"/>
              <a:gd name="connsiteX8" fmla="*/ 2627681 w 3579222"/>
              <a:gd name="connsiteY8" fmla="*/ 2234488 h 2234488"/>
              <a:gd name="connsiteX9" fmla="*/ 15805 w 3579222"/>
              <a:gd name="connsiteY9" fmla="*/ 103661 h 223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9222" h="2234488">
                <a:moveTo>
                  <a:pt x="0" y="0"/>
                </a:moveTo>
                <a:lnTo>
                  <a:pt x="440598" y="0"/>
                </a:lnTo>
                <a:lnTo>
                  <a:pt x="443003" y="15780"/>
                </a:lnTo>
                <a:cubicBezTo>
                  <a:pt x="650941" y="1033137"/>
                  <a:pt x="1550043" y="1798430"/>
                  <a:pt x="2627681" y="1798430"/>
                </a:cubicBezTo>
                <a:cubicBezTo>
                  <a:pt x="2935578" y="1798430"/>
                  <a:pt x="3228900" y="1735957"/>
                  <a:pt x="3495691" y="1622982"/>
                </a:cubicBezTo>
                <a:lnTo>
                  <a:pt x="3579222" y="1582696"/>
                </a:lnTo>
                <a:lnTo>
                  <a:pt x="3579222" y="2056353"/>
                </a:lnTo>
                <a:lnTo>
                  <a:pt x="3420480" y="2114511"/>
                </a:lnTo>
                <a:cubicBezTo>
                  <a:pt x="3170035" y="2192484"/>
                  <a:pt x="2903759" y="2234488"/>
                  <a:pt x="2627681" y="2234488"/>
                </a:cubicBezTo>
                <a:cubicBezTo>
                  <a:pt x="1339319" y="2234488"/>
                  <a:pt x="264403" y="1319722"/>
                  <a:pt x="15805" y="10366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563BAE9-160A-44B4-859C-06E623660162}"/>
              </a:ext>
            </a:extLst>
          </p:cNvPr>
          <p:cNvSpPr/>
          <p:nvPr userDrawn="1"/>
        </p:nvSpPr>
        <p:spPr>
          <a:xfrm>
            <a:off x="9410700" y="5086395"/>
            <a:ext cx="2232922" cy="1771605"/>
          </a:xfrm>
          <a:custGeom>
            <a:avLst/>
            <a:gdLst>
              <a:gd name="connsiteX0" fmla="*/ 1116461 w 2232922"/>
              <a:gd name="connsiteY0" fmla="*/ 0 h 1771605"/>
              <a:gd name="connsiteX1" fmla="*/ 2232922 w 2232922"/>
              <a:gd name="connsiteY1" fmla="*/ 1117555 h 1771605"/>
              <a:gd name="connsiteX2" fmla="*/ 2042248 w 2232922"/>
              <a:gd name="connsiteY2" fmla="*/ 1742391 h 1771605"/>
              <a:gd name="connsiteX3" fmla="*/ 2018168 w 2232922"/>
              <a:gd name="connsiteY3" fmla="*/ 1771605 h 1771605"/>
              <a:gd name="connsiteX4" fmla="*/ 1782611 w 2232922"/>
              <a:gd name="connsiteY4" fmla="*/ 1771605 h 1771605"/>
              <a:gd name="connsiteX5" fmla="*/ 1890827 w 2232922"/>
              <a:gd name="connsiteY5" fmla="*/ 1640293 h 1771605"/>
              <a:gd name="connsiteX6" fmla="*/ 2050314 w 2232922"/>
              <a:gd name="connsiteY6" fmla="*/ 1117555 h 1771605"/>
              <a:gd name="connsiteX7" fmla="*/ 1116461 w 2232922"/>
              <a:gd name="connsiteY7" fmla="*/ 182608 h 1771605"/>
              <a:gd name="connsiteX8" fmla="*/ 182608 w 2232922"/>
              <a:gd name="connsiteY8" fmla="*/ 1117555 h 1771605"/>
              <a:gd name="connsiteX9" fmla="*/ 342095 w 2232922"/>
              <a:gd name="connsiteY9" fmla="*/ 1640293 h 1771605"/>
              <a:gd name="connsiteX10" fmla="*/ 450311 w 2232922"/>
              <a:gd name="connsiteY10" fmla="*/ 1771605 h 1771605"/>
              <a:gd name="connsiteX11" fmla="*/ 214755 w 2232922"/>
              <a:gd name="connsiteY11" fmla="*/ 1771605 h 1771605"/>
              <a:gd name="connsiteX12" fmla="*/ 190674 w 2232922"/>
              <a:gd name="connsiteY12" fmla="*/ 1742391 h 1771605"/>
              <a:gd name="connsiteX13" fmla="*/ 0 w 2232922"/>
              <a:gd name="connsiteY13" fmla="*/ 1117555 h 1771605"/>
              <a:gd name="connsiteX14" fmla="*/ 1116461 w 2232922"/>
              <a:gd name="connsiteY14" fmla="*/ 0 h 177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922" h="1771605">
                <a:moveTo>
                  <a:pt x="1116461" y="0"/>
                </a:moveTo>
                <a:cubicBezTo>
                  <a:pt x="1733065" y="0"/>
                  <a:pt x="2232922" y="500346"/>
                  <a:pt x="2232922" y="1117555"/>
                </a:cubicBezTo>
                <a:cubicBezTo>
                  <a:pt x="2232922" y="1349009"/>
                  <a:pt x="2162630" y="1564028"/>
                  <a:pt x="2042248" y="1742391"/>
                </a:cubicBezTo>
                <a:lnTo>
                  <a:pt x="2018168" y="1771605"/>
                </a:lnTo>
                <a:lnTo>
                  <a:pt x="1782611" y="1771605"/>
                </a:lnTo>
                <a:lnTo>
                  <a:pt x="1890827" y="1640293"/>
                </a:lnTo>
                <a:cubicBezTo>
                  <a:pt x="1991519" y="1491075"/>
                  <a:pt x="2050314" y="1311189"/>
                  <a:pt x="2050314" y="1117555"/>
                </a:cubicBezTo>
                <a:cubicBezTo>
                  <a:pt x="2050314" y="601198"/>
                  <a:pt x="1632214" y="182608"/>
                  <a:pt x="1116461" y="182608"/>
                </a:cubicBezTo>
                <a:cubicBezTo>
                  <a:pt x="600708" y="182608"/>
                  <a:pt x="182608" y="601198"/>
                  <a:pt x="182608" y="1117555"/>
                </a:cubicBezTo>
                <a:cubicBezTo>
                  <a:pt x="182608" y="1311189"/>
                  <a:pt x="241403" y="1491075"/>
                  <a:pt x="342095" y="1640293"/>
                </a:cubicBezTo>
                <a:lnTo>
                  <a:pt x="450311" y="1771605"/>
                </a:lnTo>
                <a:lnTo>
                  <a:pt x="214755" y="1771605"/>
                </a:lnTo>
                <a:lnTo>
                  <a:pt x="190674" y="1742391"/>
                </a:lnTo>
                <a:cubicBezTo>
                  <a:pt x="70292" y="1564028"/>
                  <a:pt x="0" y="1349009"/>
                  <a:pt x="0" y="1117555"/>
                </a:cubicBezTo>
                <a:cubicBezTo>
                  <a:pt x="0" y="500346"/>
                  <a:pt x="499857" y="0"/>
                  <a:pt x="111646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Espace réservé du texte 28">
            <a:extLst>
              <a:ext uri="{FF2B5EF4-FFF2-40B4-BE49-F238E27FC236}">
                <a16:creationId xmlns:a16="http://schemas.microsoft.com/office/drawing/2014/main" id="{E2C884E3-2802-4679-BA3E-BD8E16A52A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7" y="4895850"/>
            <a:ext cx="4413250" cy="1301115"/>
          </a:xfrm>
        </p:spPr>
        <p:txBody>
          <a:bodyPr anchor="ctr"/>
          <a:lstStyle>
            <a:lvl1pPr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de fin</a:t>
            </a:r>
          </a:p>
        </p:txBody>
      </p:sp>
    </p:spTree>
    <p:extLst>
      <p:ext uri="{BB962C8B-B14F-4D97-AF65-F5344CB8AC3E}">
        <p14:creationId xmlns:p14="http://schemas.microsoft.com/office/powerpoint/2010/main" val="898071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DC6C90F-D542-40A0-BA4F-84037EDBFB4D}"/>
              </a:ext>
            </a:extLst>
          </p:cNvPr>
          <p:cNvSpPr/>
          <p:nvPr userDrawn="1"/>
        </p:nvSpPr>
        <p:spPr>
          <a:xfrm>
            <a:off x="4576763" y="4574380"/>
            <a:ext cx="7615237" cy="2303077"/>
          </a:xfrm>
          <a:custGeom>
            <a:avLst/>
            <a:gdLst>
              <a:gd name="connsiteX0" fmla="*/ 1176337 w 7615237"/>
              <a:gd name="connsiteY0" fmla="*/ 0 h 2303077"/>
              <a:gd name="connsiteX1" fmla="*/ 1176337 w 7615237"/>
              <a:gd name="connsiteY1" fmla="*/ 1 h 2303077"/>
              <a:gd name="connsiteX2" fmla="*/ 7615237 w 7615237"/>
              <a:gd name="connsiteY2" fmla="*/ 1 h 2303077"/>
              <a:gd name="connsiteX3" fmla="*/ 7615237 w 7615237"/>
              <a:gd name="connsiteY3" fmla="*/ 2303077 h 2303077"/>
              <a:gd name="connsiteX4" fmla="*/ 1176337 w 7615237"/>
              <a:gd name="connsiteY4" fmla="*/ 2303077 h 2303077"/>
              <a:gd name="connsiteX5" fmla="*/ 1176337 w 7615237"/>
              <a:gd name="connsiteY5" fmla="*/ 2303076 h 2303077"/>
              <a:gd name="connsiteX6" fmla="*/ 0 w 7615237"/>
              <a:gd name="connsiteY6" fmla="*/ 2303076 h 23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5237" h="2303077">
                <a:moveTo>
                  <a:pt x="1176337" y="0"/>
                </a:moveTo>
                <a:lnTo>
                  <a:pt x="1176337" y="1"/>
                </a:lnTo>
                <a:lnTo>
                  <a:pt x="7615237" y="1"/>
                </a:lnTo>
                <a:lnTo>
                  <a:pt x="7615237" y="2303077"/>
                </a:lnTo>
                <a:lnTo>
                  <a:pt x="1176337" y="2303077"/>
                </a:lnTo>
                <a:lnTo>
                  <a:pt x="1176337" y="2303076"/>
                </a:lnTo>
                <a:lnTo>
                  <a:pt x="0" y="2303076"/>
                </a:ln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FBC439-AD4F-48F4-A9A7-BD820DBD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1" y="4630189"/>
            <a:ext cx="6282922" cy="818600"/>
          </a:xfrm>
        </p:spPr>
        <p:txBody>
          <a:bodyPr anchor="b">
            <a:normAutofit/>
          </a:bodyPr>
          <a:lstStyle>
            <a:lvl1pPr algn="l">
              <a:defRPr lang="fr-FR" sz="3600" b="1" kern="1200" spc="-13" dirty="0">
                <a:solidFill>
                  <a:srgbClr val="FFFFFF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50B0C-8D19-4D4B-BBA3-778CC0F4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50" y="5572572"/>
            <a:ext cx="6282922" cy="655145"/>
          </a:xfrm>
        </p:spPr>
        <p:txBody>
          <a:bodyPr>
            <a:noAutofit/>
          </a:bodyPr>
          <a:lstStyle>
            <a:lvl1pPr marL="0" indent="0" algn="l">
              <a:buNone/>
              <a:defRPr lang="fr-FR" sz="2800" kern="1200" spc="-13" dirty="0" smtClean="0">
                <a:solidFill>
                  <a:srgbClr val="FFFFFF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Cercle : creux 6">
            <a:extLst>
              <a:ext uri="{FF2B5EF4-FFF2-40B4-BE49-F238E27FC236}">
                <a16:creationId xmlns:a16="http://schemas.microsoft.com/office/drawing/2014/main" id="{35A07040-A856-4F34-85D7-4AC9CE6DB152}"/>
              </a:ext>
            </a:extLst>
          </p:cNvPr>
          <p:cNvSpPr>
            <a:spLocks noChangeAspect="1"/>
          </p:cNvSpPr>
          <p:nvPr userDrawn="1"/>
        </p:nvSpPr>
        <p:spPr>
          <a:xfrm>
            <a:off x="2386451" y="1691372"/>
            <a:ext cx="2928339" cy="2931208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F840611-ED1C-4671-9B23-F26A0360EEE1}"/>
              </a:ext>
            </a:extLst>
          </p:cNvPr>
          <p:cNvSpPr/>
          <p:nvPr userDrawn="1"/>
        </p:nvSpPr>
        <p:spPr>
          <a:xfrm>
            <a:off x="0" y="0"/>
            <a:ext cx="2556694" cy="2405251"/>
          </a:xfrm>
          <a:custGeom>
            <a:avLst/>
            <a:gdLst>
              <a:gd name="connsiteX0" fmla="*/ 2152408 w 2556694"/>
              <a:gd name="connsiteY0" fmla="*/ 0 h 2405251"/>
              <a:gd name="connsiteX1" fmla="*/ 2474814 w 2556694"/>
              <a:gd name="connsiteY1" fmla="*/ 0 h 2405251"/>
              <a:gd name="connsiteX2" fmla="*/ 2518968 w 2556694"/>
              <a:gd name="connsiteY2" fmla="*/ 171890 h 2405251"/>
              <a:gd name="connsiteX3" fmla="*/ 2556694 w 2556694"/>
              <a:gd name="connsiteY3" fmla="*/ 546494 h 2405251"/>
              <a:gd name="connsiteX4" fmla="*/ 699756 w 2556694"/>
              <a:gd name="connsiteY4" fmla="*/ 2405251 h 2405251"/>
              <a:gd name="connsiteX5" fmla="*/ 147559 w 2556694"/>
              <a:gd name="connsiteY5" fmla="*/ 2321685 h 2405251"/>
              <a:gd name="connsiteX6" fmla="*/ 0 w 2556694"/>
              <a:gd name="connsiteY6" fmla="*/ 2267625 h 2405251"/>
              <a:gd name="connsiteX7" fmla="*/ 0 w 2556694"/>
              <a:gd name="connsiteY7" fmla="*/ 1933426 h 2405251"/>
              <a:gd name="connsiteX8" fmla="*/ 95174 w 2556694"/>
              <a:gd name="connsiteY8" fmla="*/ 1979328 h 2405251"/>
              <a:gd name="connsiteX9" fmla="*/ 699756 w 2556694"/>
              <a:gd name="connsiteY9" fmla="*/ 2101530 h 2405251"/>
              <a:gd name="connsiteX10" fmla="*/ 2252973 w 2556694"/>
              <a:gd name="connsiteY10" fmla="*/ 546494 h 2405251"/>
              <a:gd name="connsiteX11" fmla="*/ 2183144 w 2556694"/>
              <a:gd name="connsiteY11" fmla="*/ 84074 h 240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694" h="2405251">
                <a:moveTo>
                  <a:pt x="2152408" y="0"/>
                </a:moveTo>
                <a:lnTo>
                  <a:pt x="2474814" y="0"/>
                </a:lnTo>
                <a:lnTo>
                  <a:pt x="2518968" y="171890"/>
                </a:lnTo>
                <a:cubicBezTo>
                  <a:pt x="2543704" y="292890"/>
                  <a:pt x="2556694" y="418174"/>
                  <a:pt x="2556694" y="546494"/>
                </a:cubicBezTo>
                <a:cubicBezTo>
                  <a:pt x="2556694" y="1573057"/>
                  <a:pt x="1725315" y="2405251"/>
                  <a:pt x="699756" y="2405251"/>
                </a:cubicBezTo>
                <a:cubicBezTo>
                  <a:pt x="507464" y="2405251"/>
                  <a:pt x="321998" y="2375994"/>
                  <a:pt x="147559" y="2321685"/>
                </a:cubicBezTo>
                <a:lnTo>
                  <a:pt x="0" y="2267625"/>
                </a:lnTo>
                <a:lnTo>
                  <a:pt x="0" y="1933426"/>
                </a:lnTo>
                <a:lnTo>
                  <a:pt x="95174" y="1979328"/>
                </a:lnTo>
                <a:cubicBezTo>
                  <a:pt x="280998" y="2058017"/>
                  <a:pt x="485302" y="2101530"/>
                  <a:pt x="699756" y="2101530"/>
                </a:cubicBezTo>
                <a:cubicBezTo>
                  <a:pt x="1557574" y="2101530"/>
                  <a:pt x="2252973" y="1405317"/>
                  <a:pt x="2252973" y="546494"/>
                </a:cubicBezTo>
                <a:cubicBezTo>
                  <a:pt x="2252973" y="385465"/>
                  <a:pt x="2228526" y="230152"/>
                  <a:pt x="2183144" y="84074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A15ECF5-ACE6-4452-9C54-46AF9176FE62}"/>
              </a:ext>
            </a:extLst>
          </p:cNvPr>
          <p:cNvSpPr/>
          <p:nvPr userDrawn="1"/>
        </p:nvSpPr>
        <p:spPr>
          <a:xfrm>
            <a:off x="0" y="5238344"/>
            <a:ext cx="3215689" cy="1619656"/>
          </a:xfrm>
          <a:custGeom>
            <a:avLst/>
            <a:gdLst>
              <a:gd name="connsiteX0" fmla="*/ 1553741 w 3215689"/>
              <a:gd name="connsiteY0" fmla="*/ 0 h 1619656"/>
              <a:gd name="connsiteX1" fmla="*/ 3209430 w 3215689"/>
              <a:gd name="connsiteY1" fmla="*/ 1495582 h 1619656"/>
              <a:gd name="connsiteX2" fmla="*/ 3215689 w 3215689"/>
              <a:gd name="connsiteY2" fmla="*/ 1619656 h 1619656"/>
              <a:gd name="connsiteX3" fmla="*/ 2943479 w 3215689"/>
              <a:gd name="connsiteY3" fmla="*/ 1619656 h 1619656"/>
              <a:gd name="connsiteX4" fmla="*/ 2938625 w 3215689"/>
              <a:gd name="connsiteY4" fmla="*/ 1523413 h 1619656"/>
              <a:gd name="connsiteX5" fmla="*/ 1553741 w 3215689"/>
              <a:gd name="connsiteY5" fmla="*/ 272210 h 1619656"/>
              <a:gd name="connsiteX6" fmla="*/ 168857 w 3215689"/>
              <a:gd name="connsiteY6" fmla="*/ 1523413 h 1619656"/>
              <a:gd name="connsiteX7" fmla="*/ 164003 w 3215689"/>
              <a:gd name="connsiteY7" fmla="*/ 1619656 h 1619656"/>
              <a:gd name="connsiteX8" fmla="*/ 0 w 3215689"/>
              <a:gd name="connsiteY8" fmla="*/ 1619656 h 1619656"/>
              <a:gd name="connsiteX9" fmla="*/ 0 w 3215689"/>
              <a:gd name="connsiteY9" fmla="*/ 1072838 h 1619656"/>
              <a:gd name="connsiteX10" fmla="*/ 20248 w 3215689"/>
              <a:gd name="connsiteY10" fmla="*/ 1017464 h 1619656"/>
              <a:gd name="connsiteX11" fmla="*/ 1553741 w 3215689"/>
              <a:gd name="connsiteY11" fmla="*/ 0 h 16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5689" h="1619656">
                <a:moveTo>
                  <a:pt x="1553741" y="0"/>
                </a:moveTo>
                <a:cubicBezTo>
                  <a:pt x="2415451" y="0"/>
                  <a:pt x="3124202" y="655536"/>
                  <a:pt x="3209430" y="1495582"/>
                </a:cubicBezTo>
                <a:lnTo>
                  <a:pt x="3215689" y="1619656"/>
                </a:lnTo>
                <a:lnTo>
                  <a:pt x="2943479" y="1619656"/>
                </a:lnTo>
                <a:lnTo>
                  <a:pt x="2938625" y="1523413"/>
                </a:lnTo>
                <a:cubicBezTo>
                  <a:pt x="2867337" y="820631"/>
                  <a:pt x="2274510" y="272210"/>
                  <a:pt x="1553741" y="272210"/>
                </a:cubicBezTo>
                <a:cubicBezTo>
                  <a:pt x="832972" y="272210"/>
                  <a:pt x="240145" y="820631"/>
                  <a:pt x="168857" y="1523413"/>
                </a:cubicBezTo>
                <a:lnTo>
                  <a:pt x="164003" y="1619656"/>
                </a:lnTo>
                <a:lnTo>
                  <a:pt x="0" y="1619656"/>
                </a:lnTo>
                <a:lnTo>
                  <a:pt x="0" y="1072838"/>
                </a:lnTo>
                <a:lnTo>
                  <a:pt x="20248" y="1017464"/>
                </a:lnTo>
                <a:cubicBezTo>
                  <a:pt x="272899" y="419543"/>
                  <a:pt x="864373" y="0"/>
                  <a:pt x="1553741" y="0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D8DBD9-A5BB-4B13-875D-510DE0700A50}"/>
              </a:ext>
            </a:extLst>
          </p:cNvPr>
          <p:cNvGrpSpPr/>
          <p:nvPr userDrawn="1"/>
        </p:nvGrpSpPr>
        <p:grpSpPr>
          <a:xfrm>
            <a:off x="8124626" y="495300"/>
            <a:ext cx="3238477" cy="3223520"/>
            <a:chOff x="9827820" y="394418"/>
            <a:chExt cx="1792800" cy="17928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45013CC-B7A8-4481-8890-C1C5EF75C1F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5D9050-B690-4063-A135-EB90FF3D6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9281512-8D4E-4522-A3EF-17B24041213D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EF00E9-E370-40ED-B107-51D2D4B3DD2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2938" y="4502150"/>
            <a:ext cx="852487" cy="1717675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43DC5BB-9895-48FB-90A0-961D93C3320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29225" y="3971925"/>
            <a:ext cx="482600" cy="987425"/>
          </a:xfrm>
          <a:prstGeom prst="line">
            <a:avLst/>
          </a:prstGeom>
          <a:ln w="571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34268-60FA-4A64-8B38-78DBBA15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58221" y="6353954"/>
            <a:ext cx="116035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59EC67B0-94D6-47CB-864F-988A297D099E}" type="datetime1">
              <a:rPr lang="fr-FR" smtClean="0"/>
              <a:t>19/07/2023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436C084-BC8A-4ADD-8D22-0A2C5829B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650" y="6353175"/>
            <a:ext cx="4975225" cy="365125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fr-FR" dirty="0">
                <a:latin typeface="Lato" panose="020F0502020204030203" pitchFamily="34" charset="0"/>
              </a:rPr>
              <a:t>Auteur - Lieu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36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FCD6-C77C-47D7-BA67-B7B48A5BE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highlight>
                  <a:srgbClr val="E32213"/>
                </a:highligh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BE716-6D18-42F1-91FA-EB03F3A4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buClr>
                <a:srgbClr val="DA4234"/>
              </a:buClr>
              <a:buFont typeface="Courier New" panose="02070309020205020404" pitchFamily="49" charset="0"/>
              <a:buChar char="o"/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lvl="8"/>
            <a:r>
              <a:rPr lang="fr-FR" dirty="0"/>
              <a:t>Neuvième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F2579-91AD-4193-B27A-777A4EA7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0BD3-B83C-4609-B92E-366A4B784512}" type="datetime1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5B0C7-936B-4A90-8EE7-85586E93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7F8390-39A2-4D1D-8A38-AC6A6161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8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1EE088-C929-42F2-9973-25B70D3D1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3281" y="3376613"/>
            <a:ext cx="716757" cy="1454943"/>
          </a:xfrm>
          <a:prstGeom prst="line">
            <a:avLst/>
          </a:prstGeom>
          <a:ln w="22225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719AD-531C-4C5E-9C47-A8AAE8CD37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0781" y="3640931"/>
            <a:ext cx="1345408" cy="2738438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1B1E4A-DC2C-4DBF-AB18-F208AD4842B4}"/>
              </a:ext>
            </a:extLst>
          </p:cNvPr>
          <p:cNvGrpSpPr/>
          <p:nvPr userDrawn="1"/>
        </p:nvGrpSpPr>
        <p:grpSpPr>
          <a:xfrm>
            <a:off x="9646844" y="470975"/>
            <a:ext cx="1792800" cy="1792800"/>
            <a:chOff x="9827819" y="394418"/>
            <a:chExt cx="1792800" cy="17928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DFF1F9-E217-407C-9D96-4B93176150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19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3609C2-160E-4D1D-AA57-0FCC85E1D0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59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427BE5-5043-42F0-A53E-6261E308AC9F}"/>
                </a:ext>
              </a:extLst>
            </p:cNvPr>
            <p:cNvSpPr txBox="1"/>
            <p:nvPr userDrawn="1"/>
          </p:nvSpPr>
          <p:spPr>
            <a:xfrm>
              <a:off x="9988459" y="1353568"/>
              <a:ext cx="148253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400" dirty="0">
                  <a:solidFill>
                    <a:schemeClr val="bg1"/>
                  </a:solidFill>
                </a:rPr>
                <a:t>INTEGRATED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DIGITAL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913C21F-B08A-4996-A8AD-DB3166099F52}"/>
              </a:ext>
            </a:extLst>
          </p:cNvPr>
          <p:cNvSpPr/>
          <p:nvPr userDrawn="1"/>
        </p:nvSpPr>
        <p:spPr>
          <a:xfrm>
            <a:off x="3199237" y="5543550"/>
            <a:ext cx="2142708" cy="1314450"/>
          </a:xfrm>
          <a:custGeom>
            <a:avLst/>
            <a:gdLst>
              <a:gd name="connsiteX0" fmla="*/ 1071354 w 2142708"/>
              <a:gd name="connsiteY0" fmla="*/ 0 h 1314450"/>
              <a:gd name="connsiteX1" fmla="*/ 2142708 w 2142708"/>
              <a:gd name="connsiteY1" fmla="*/ 1072404 h 1314450"/>
              <a:gd name="connsiteX2" fmla="*/ 2120942 w 2142708"/>
              <a:gd name="connsiteY2" fmla="*/ 1288531 h 1314450"/>
              <a:gd name="connsiteX3" fmla="*/ 2114284 w 2142708"/>
              <a:gd name="connsiteY3" fmla="*/ 1314450 h 1314450"/>
              <a:gd name="connsiteX4" fmla="*/ 1930285 w 2142708"/>
              <a:gd name="connsiteY4" fmla="*/ 1314450 h 1314450"/>
              <a:gd name="connsiteX5" fmla="*/ 1949271 w 2142708"/>
              <a:gd name="connsiteY5" fmla="*/ 1253216 h 1314450"/>
              <a:gd name="connsiteX6" fmla="*/ 1967477 w 2142708"/>
              <a:gd name="connsiteY6" fmla="*/ 1072404 h 1314450"/>
              <a:gd name="connsiteX7" fmla="*/ 1071354 w 2142708"/>
              <a:gd name="connsiteY7" fmla="*/ 175231 h 1314450"/>
              <a:gd name="connsiteX8" fmla="*/ 175231 w 2142708"/>
              <a:gd name="connsiteY8" fmla="*/ 1072404 h 1314450"/>
              <a:gd name="connsiteX9" fmla="*/ 193437 w 2142708"/>
              <a:gd name="connsiteY9" fmla="*/ 1253216 h 1314450"/>
              <a:gd name="connsiteX10" fmla="*/ 212423 w 2142708"/>
              <a:gd name="connsiteY10" fmla="*/ 1314450 h 1314450"/>
              <a:gd name="connsiteX11" fmla="*/ 28424 w 2142708"/>
              <a:gd name="connsiteY11" fmla="*/ 1314450 h 1314450"/>
              <a:gd name="connsiteX12" fmla="*/ 21766 w 2142708"/>
              <a:gd name="connsiteY12" fmla="*/ 1288531 h 1314450"/>
              <a:gd name="connsiteX13" fmla="*/ 0 w 2142708"/>
              <a:gd name="connsiteY13" fmla="*/ 1072404 h 1314450"/>
              <a:gd name="connsiteX14" fmla="*/ 1071354 w 2142708"/>
              <a:gd name="connsiteY1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2708" h="1314450">
                <a:moveTo>
                  <a:pt x="1071354" y="0"/>
                </a:moveTo>
                <a:cubicBezTo>
                  <a:pt x="1663046" y="0"/>
                  <a:pt x="2142708" y="480132"/>
                  <a:pt x="2142708" y="1072404"/>
                </a:cubicBezTo>
                <a:cubicBezTo>
                  <a:pt x="2142708" y="1146438"/>
                  <a:pt x="2135214" y="1218720"/>
                  <a:pt x="2120942" y="1288531"/>
                </a:cubicBezTo>
                <a:lnTo>
                  <a:pt x="2114284" y="1314450"/>
                </a:lnTo>
                <a:lnTo>
                  <a:pt x="1930285" y="1314450"/>
                </a:lnTo>
                <a:lnTo>
                  <a:pt x="1949271" y="1253216"/>
                </a:lnTo>
                <a:cubicBezTo>
                  <a:pt x="1961208" y="1194812"/>
                  <a:pt x="1967477" y="1134341"/>
                  <a:pt x="1967477" y="1072404"/>
                </a:cubicBezTo>
                <a:cubicBezTo>
                  <a:pt x="1967477" y="576909"/>
                  <a:pt x="1566269" y="175231"/>
                  <a:pt x="1071354" y="175231"/>
                </a:cubicBezTo>
                <a:cubicBezTo>
                  <a:pt x="576439" y="175231"/>
                  <a:pt x="175231" y="576909"/>
                  <a:pt x="175231" y="1072404"/>
                </a:cubicBezTo>
                <a:cubicBezTo>
                  <a:pt x="175231" y="1134341"/>
                  <a:pt x="181500" y="1194812"/>
                  <a:pt x="193437" y="1253216"/>
                </a:cubicBezTo>
                <a:lnTo>
                  <a:pt x="212423" y="1314450"/>
                </a:lnTo>
                <a:lnTo>
                  <a:pt x="28424" y="1314450"/>
                </a:lnTo>
                <a:lnTo>
                  <a:pt x="21766" y="1288531"/>
                </a:lnTo>
                <a:cubicBezTo>
                  <a:pt x="7495" y="1218720"/>
                  <a:pt x="0" y="1146438"/>
                  <a:pt x="0" y="1072404"/>
                </a:cubicBezTo>
                <a:cubicBezTo>
                  <a:pt x="0" y="480132"/>
                  <a:pt x="479662" y="0"/>
                  <a:pt x="1071354" y="0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4F963B3-0CCF-485C-8EE1-90620D4A02A8}"/>
              </a:ext>
            </a:extLst>
          </p:cNvPr>
          <p:cNvSpPr/>
          <p:nvPr userDrawn="1"/>
        </p:nvSpPr>
        <p:spPr>
          <a:xfrm>
            <a:off x="2207620" y="0"/>
            <a:ext cx="4741750" cy="2228850"/>
          </a:xfrm>
          <a:custGeom>
            <a:avLst/>
            <a:gdLst>
              <a:gd name="connsiteX0" fmla="*/ 0 w 4741750"/>
              <a:gd name="connsiteY0" fmla="*/ 0 h 2228850"/>
              <a:gd name="connsiteX1" fmla="*/ 389034 w 4741750"/>
              <a:gd name="connsiteY1" fmla="*/ 0 h 2228850"/>
              <a:gd name="connsiteX2" fmla="*/ 391638 w 4741750"/>
              <a:gd name="connsiteY2" fmla="*/ 51630 h 2228850"/>
              <a:gd name="connsiteX3" fmla="*/ 2370875 w 4741750"/>
              <a:gd name="connsiteY3" fmla="*/ 1839815 h 2228850"/>
              <a:gd name="connsiteX4" fmla="*/ 4350113 w 4741750"/>
              <a:gd name="connsiteY4" fmla="*/ 51630 h 2228850"/>
              <a:gd name="connsiteX5" fmla="*/ 4352717 w 4741750"/>
              <a:gd name="connsiteY5" fmla="*/ 0 h 2228850"/>
              <a:gd name="connsiteX6" fmla="*/ 4741750 w 4741750"/>
              <a:gd name="connsiteY6" fmla="*/ 0 h 2228850"/>
              <a:gd name="connsiteX7" fmla="*/ 4737139 w 4741750"/>
              <a:gd name="connsiteY7" fmla="*/ 91407 h 2228850"/>
              <a:gd name="connsiteX8" fmla="*/ 2370875 w 4741750"/>
              <a:gd name="connsiteY8" fmla="*/ 2228850 h 2228850"/>
              <a:gd name="connsiteX9" fmla="*/ 4611 w 4741750"/>
              <a:gd name="connsiteY9" fmla="*/ 91407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1750" h="2228850">
                <a:moveTo>
                  <a:pt x="0" y="0"/>
                </a:moveTo>
                <a:lnTo>
                  <a:pt x="389034" y="0"/>
                </a:lnTo>
                <a:lnTo>
                  <a:pt x="391638" y="51630"/>
                </a:lnTo>
                <a:cubicBezTo>
                  <a:pt x="493521" y="1056027"/>
                  <a:pt x="1340774" y="1839815"/>
                  <a:pt x="2370875" y="1839815"/>
                </a:cubicBezTo>
                <a:cubicBezTo>
                  <a:pt x="3400977" y="1839815"/>
                  <a:pt x="4248230" y="1056027"/>
                  <a:pt x="4350113" y="51630"/>
                </a:cubicBezTo>
                <a:lnTo>
                  <a:pt x="4352717" y="0"/>
                </a:lnTo>
                <a:lnTo>
                  <a:pt x="4741750" y="0"/>
                </a:lnTo>
                <a:lnTo>
                  <a:pt x="4737139" y="91407"/>
                </a:lnTo>
                <a:cubicBezTo>
                  <a:pt x="4615334" y="1291976"/>
                  <a:pt x="3602407" y="2228850"/>
                  <a:pt x="2370875" y="2228850"/>
                </a:cubicBezTo>
                <a:cubicBezTo>
                  <a:pt x="1139343" y="2228850"/>
                  <a:pt x="126417" y="1291976"/>
                  <a:pt x="4611" y="91407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Cercle : creux 5">
            <a:extLst>
              <a:ext uri="{FF2B5EF4-FFF2-40B4-BE49-F238E27FC236}">
                <a16:creationId xmlns:a16="http://schemas.microsoft.com/office/drawing/2014/main" id="{CA863CCF-0828-4E9A-BE49-95687BA6E703}"/>
              </a:ext>
            </a:extLst>
          </p:cNvPr>
          <p:cNvSpPr>
            <a:spLocks noChangeAspect="1"/>
          </p:cNvSpPr>
          <p:nvPr userDrawn="1"/>
        </p:nvSpPr>
        <p:spPr>
          <a:xfrm>
            <a:off x="348086" y="2330450"/>
            <a:ext cx="2999119" cy="3002058"/>
          </a:xfrm>
          <a:prstGeom prst="donut">
            <a:avLst>
              <a:gd name="adj" fmla="val 8178"/>
            </a:avLst>
          </a:pr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DB263B4-2C6E-4ECB-A41D-253915D9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25" y="2975969"/>
            <a:ext cx="6991350" cy="638031"/>
          </a:xfrm>
        </p:spPr>
        <p:txBody>
          <a:bodyPr anchor="t" anchorCtr="0">
            <a:normAutofit/>
          </a:bodyPr>
          <a:lstStyle>
            <a:lvl1pPr algn="ctr">
              <a:defRPr lang="fr-FR" sz="2800" b="1" kern="0" cap="all" baseline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380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FD5B5-0C59-4689-B15B-23CA29A9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1ED20-F949-4180-AA76-FFFEBDFBA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410C89-8721-4A13-8BAA-5FEBCCED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397679-E0DB-442B-B232-5271CA9A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8C16-AEEE-46B0-AF5D-771099A17B26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AD6AA-D318-4715-B9C0-9D8EFA5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568A3-5841-4DA8-AC9F-F2532AB1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62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43C2F-64AE-4D9E-A8A0-F3877A37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9F4E1D-6B19-41F4-896A-9EBAAF2B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86E4-F2A8-4523-9B4E-E8784E282E98}" type="datetime1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109083-9BF7-455B-852E-613D9AD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2272-D69F-4A80-A22D-440E8465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67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FCD6-C77C-47D7-BA67-B7B48A5BE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BE716-6D18-42F1-91FA-EB03F3A4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Clr>
                <a:srgbClr val="DA4234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62C75-055D-4A94-AB4D-1EC8EC22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F8CA-15BF-4C83-8677-03CD858906A0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DD9BF-3C1C-48D6-B4C9-907082FA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75145-06C5-4AAF-B1AF-AC238A84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42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F57F3-1259-4EEA-81F7-0761DD8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7375-C394-4289-A891-1F4030146D77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B4A66-6EFD-4A90-AF2F-05A62A90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4A6FD-57C6-453E-BAF4-1CFFDE11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440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ercle : creux 2">
            <a:extLst>
              <a:ext uri="{FF2B5EF4-FFF2-40B4-BE49-F238E27FC236}">
                <a16:creationId xmlns:a16="http://schemas.microsoft.com/office/drawing/2014/main" id="{D0CDA598-58EE-4E57-9322-E6BD6C070D6A}"/>
              </a:ext>
            </a:extLst>
          </p:cNvPr>
          <p:cNvSpPr>
            <a:spLocks noChangeAspect="1"/>
          </p:cNvSpPr>
          <p:nvPr userDrawn="1"/>
        </p:nvSpPr>
        <p:spPr>
          <a:xfrm>
            <a:off x="6223364" y="2055459"/>
            <a:ext cx="2744392" cy="2747082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5345F2-CD3D-444E-8387-2140628C1B87}"/>
              </a:ext>
            </a:extLst>
          </p:cNvPr>
          <p:cNvGrpSpPr/>
          <p:nvPr userDrawn="1"/>
        </p:nvGrpSpPr>
        <p:grpSpPr>
          <a:xfrm>
            <a:off x="1468567" y="388842"/>
            <a:ext cx="3015987" cy="3002058"/>
            <a:chOff x="9827820" y="394418"/>
            <a:chExt cx="1792800" cy="17928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0061BAC-E5CF-4AF3-88E2-86154B6B5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13574B-DC4C-414F-82E3-01FB63BB39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AF60BF-590E-45BE-96D3-4BABE8739F39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D2DDD7-5B3D-458B-8D3E-DA6FA5565031}"/>
              </a:ext>
            </a:extLst>
          </p:cNvPr>
          <p:cNvCxnSpPr>
            <a:cxnSpLocks/>
          </p:cNvCxnSpPr>
          <p:nvPr userDrawn="1"/>
        </p:nvCxnSpPr>
        <p:spPr>
          <a:xfrm>
            <a:off x="5000625" y="3949700"/>
            <a:ext cx="936625" cy="1892300"/>
          </a:xfrm>
          <a:prstGeom prst="line">
            <a:avLst/>
          </a:prstGeom>
          <a:ln w="825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4A7D579-F298-4138-A95E-6AD207D6674D}"/>
              </a:ext>
            </a:extLst>
          </p:cNvPr>
          <p:cNvCxnSpPr>
            <a:cxnSpLocks/>
          </p:cNvCxnSpPr>
          <p:nvPr userDrawn="1"/>
        </p:nvCxnSpPr>
        <p:spPr>
          <a:xfrm>
            <a:off x="4556125" y="3390900"/>
            <a:ext cx="536575" cy="1073150"/>
          </a:xfrm>
          <a:prstGeom prst="line">
            <a:avLst/>
          </a:prstGeom>
          <a:ln w="571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F974B2-4C07-4F27-AB9C-E6F665F2A990}"/>
              </a:ext>
            </a:extLst>
          </p:cNvPr>
          <p:cNvSpPr/>
          <p:nvPr userDrawn="1"/>
        </p:nvSpPr>
        <p:spPr>
          <a:xfrm>
            <a:off x="-1" y="4095750"/>
            <a:ext cx="5953125" cy="2762250"/>
          </a:xfrm>
          <a:custGeom>
            <a:avLst/>
            <a:gdLst>
              <a:gd name="connsiteX0" fmla="*/ 4648201 w 5953125"/>
              <a:gd name="connsiteY0" fmla="*/ 2 h 2762250"/>
              <a:gd name="connsiteX1" fmla="*/ 5953125 w 5953125"/>
              <a:gd name="connsiteY1" fmla="*/ 2762250 h 2762250"/>
              <a:gd name="connsiteX2" fmla="*/ 4648201 w 5953125"/>
              <a:gd name="connsiteY2" fmla="*/ 2762250 h 2762250"/>
              <a:gd name="connsiteX3" fmla="*/ 4648200 w 5953125"/>
              <a:gd name="connsiteY3" fmla="*/ 0 h 2762250"/>
              <a:gd name="connsiteX4" fmla="*/ 4648201 w 5953125"/>
              <a:gd name="connsiteY4" fmla="*/ 0 h 2762250"/>
              <a:gd name="connsiteX5" fmla="*/ 4648201 w 5953125"/>
              <a:gd name="connsiteY5" fmla="*/ 2 h 2762250"/>
              <a:gd name="connsiteX6" fmla="*/ 0 w 5953125"/>
              <a:gd name="connsiteY6" fmla="*/ 0 h 2762250"/>
              <a:gd name="connsiteX7" fmla="*/ 4648200 w 5953125"/>
              <a:gd name="connsiteY7" fmla="*/ 0 h 2762250"/>
              <a:gd name="connsiteX8" fmla="*/ 4648200 w 5953125"/>
              <a:gd name="connsiteY8" fmla="*/ 2762250 h 2762250"/>
              <a:gd name="connsiteX9" fmla="*/ 0 w 5953125"/>
              <a:gd name="connsiteY9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3125" h="2762250">
                <a:moveTo>
                  <a:pt x="4648201" y="2"/>
                </a:moveTo>
                <a:lnTo>
                  <a:pt x="5953125" y="2762250"/>
                </a:lnTo>
                <a:lnTo>
                  <a:pt x="4648201" y="2762250"/>
                </a:lnTo>
                <a:close/>
                <a:moveTo>
                  <a:pt x="4648200" y="0"/>
                </a:moveTo>
                <a:lnTo>
                  <a:pt x="4648201" y="0"/>
                </a:lnTo>
                <a:lnTo>
                  <a:pt x="4648201" y="2"/>
                </a:lnTo>
                <a:close/>
                <a:moveTo>
                  <a:pt x="0" y="0"/>
                </a:moveTo>
                <a:lnTo>
                  <a:pt x="4648200" y="0"/>
                </a:lnTo>
                <a:lnTo>
                  <a:pt x="4648200" y="2762250"/>
                </a:lnTo>
                <a:lnTo>
                  <a:pt x="0" y="2762250"/>
                </a:ln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1F62228-64E8-412B-9F95-7326D3503146}"/>
              </a:ext>
            </a:extLst>
          </p:cNvPr>
          <p:cNvSpPr/>
          <p:nvPr userDrawn="1"/>
        </p:nvSpPr>
        <p:spPr>
          <a:xfrm>
            <a:off x="8612778" y="0"/>
            <a:ext cx="3579222" cy="2234488"/>
          </a:xfrm>
          <a:custGeom>
            <a:avLst/>
            <a:gdLst>
              <a:gd name="connsiteX0" fmla="*/ 0 w 3579222"/>
              <a:gd name="connsiteY0" fmla="*/ 0 h 2234488"/>
              <a:gd name="connsiteX1" fmla="*/ 440598 w 3579222"/>
              <a:gd name="connsiteY1" fmla="*/ 0 h 2234488"/>
              <a:gd name="connsiteX2" fmla="*/ 443003 w 3579222"/>
              <a:gd name="connsiteY2" fmla="*/ 15780 h 2234488"/>
              <a:gd name="connsiteX3" fmla="*/ 2627681 w 3579222"/>
              <a:gd name="connsiteY3" fmla="*/ 1798430 h 2234488"/>
              <a:gd name="connsiteX4" fmla="*/ 3495691 w 3579222"/>
              <a:gd name="connsiteY4" fmla="*/ 1622982 h 2234488"/>
              <a:gd name="connsiteX5" fmla="*/ 3579222 w 3579222"/>
              <a:gd name="connsiteY5" fmla="*/ 1582696 h 2234488"/>
              <a:gd name="connsiteX6" fmla="*/ 3579222 w 3579222"/>
              <a:gd name="connsiteY6" fmla="*/ 2056353 h 2234488"/>
              <a:gd name="connsiteX7" fmla="*/ 3420480 w 3579222"/>
              <a:gd name="connsiteY7" fmla="*/ 2114511 h 2234488"/>
              <a:gd name="connsiteX8" fmla="*/ 2627681 w 3579222"/>
              <a:gd name="connsiteY8" fmla="*/ 2234488 h 2234488"/>
              <a:gd name="connsiteX9" fmla="*/ 15805 w 3579222"/>
              <a:gd name="connsiteY9" fmla="*/ 103661 h 223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9222" h="2234488">
                <a:moveTo>
                  <a:pt x="0" y="0"/>
                </a:moveTo>
                <a:lnTo>
                  <a:pt x="440598" y="0"/>
                </a:lnTo>
                <a:lnTo>
                  <a:pt x="443003" y="15780"/>
                </a:lnTo>
                <a:cubicBezTo>
                  <a:pt x="650941" y="1033137"/>
                  <a:pt x="1550043" y="1798430"/>
                  <a:pt x="2627681" y="1798430"/>
                </a:cubicBezTo>
                <a:cubicBezTo>
                  <a:pt x="2935578" y="1798430"/>
                  <a:pt x="3228900" y="1735957"/>
                  <a:pt x="3495691" y="1622982"/>
                </a:cubicBezTo>
                <a:lnTo>
                  <a:pt x="3579222" y="1582696"/>
                </a:lnTo>
                <a:lnTo>
                  <a:pt x="3579222" y="2056353"/>
                </a:lnTo>
                <a:lnTo>
                  <a:pt x="3420480" y="2114511"/>
                </a:lnTo>
                <a:cubicBezTo>
                  <a:pt x="3170035" y="2192484"/>
                  <a:pt x="2903759" y="2234488"/>
                  <a:pt x="2627681" y="2234488"/>
                </a:cubicBezTo>
                <a:cubicBezTo>
                  <a:pt x="1339319" y="2234488"/>
                  <a:pt x="264403" y="1319722"/>
                  <a:pt x="15805" y="103661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563BAE9-160A-44B4-859C-06E623660162}"/>
              </a:ext>
            </a:extLst>
          </p:cNvPr>
          <p:cNvSpPr/>
          <p:nvPr userDrawn="1"/>
        </p:nvSpPr>
        <p:spPr>
          <a:xfrm>
            <a:off x="9410700" y="5086395"/>
            <a:ext cx="2232922" cy="1771605"/>
          </a:xfrm>
          <a:custGeom>
            <a:avLst/>
            <a:gdLst>
              <a:gd name="connsiteX0" fmla="*/ 1116461 w 2232922"/>
              <a:gd name="connsiteY0" fmla="*/ 0 h 1771605"/>
              <a:gd name="connsiteX1" fmla="*/ 2232922 w 2232922"/>
              <a:gd name="connsiteY1" fmla="*/ 1117555 h 1771605"/>
              <a:gd name="connsiteX2" fmla="*/ 2042248 w 2232922"/>
              <a:gd name="connsiteY2" fmla="*/ 1742391 h 1771605"/>
              <a:gd name="connsiteX3" fmla="*/ 2018168 w 2232922"/>
              <a:gd name="connsiteY3" fmla="*/ 1771605 h 1771605"/>
              <a:gd name="connsiteX4" fmla="*/ 1782611 w 2232922"/>
              <a:gd name="connsiteY4" fmla="*/ 1771605 h 1771605"/>
              <a:gd name="connsiteX5" fmla="*/ 1890827 w 2232922"/>
              <a:gd name="connsiteY5" fmla="*/ 1640293 h 1771605"/>
              <a:gd name="connsiteX6" fmla="*/ 2050314 w 2232922"/>
              <a:gd name="connsiteY6" fmla="*/ 1117555 h 1771605"/>
              <a:gd name="connsiteX7" fmla="*/ 1116461 w 2232922"/>
              <a:gd name="connsiteY7" fmla="*/ 182608 h 1771605"/>
              <a:gd name="connsiteX8" fmla="*/ 182608 w 2232922"/>
              <a:gd name="connsiteY8" fmla="*/ 1117555 h 1771605"/>
              <a:gd name="connsiteX9" fmla="*/ 342095 w 2232922"/>
              <a:gd name="connsiteY9" fmla="*/ 1640293 h 1771605"/>
              <a:gd name="connsiteX10" fmla="*/ 450311 w 2232922"/>
              <a:gd name="connsiteY10" fmla="*/ 1771605 h 1771605"/>
              <a:gd name="connsiteX11" fmla="*/ 214755 w 2232922"/>
              <a:gd name="connsiteY11" fmla="*/ 1771605 h 1771605"/>
              <a:gd name="connsiteX12" fmla="*/ 190674 w 2232922"/>
              <a:gd name="connsiteY12" fmla="*/ 1742391 h 1771605"/>
              <a:gd name="connsiteX13" fmla="*/ 0 w 2232922"/>
              <a:gd name="connsiteY13" fmla="*/ 1117555 h 1771605"/>
              <a:gd name="connsiteX14" fmla="*/ 1116461 w 2232922"/>
              <a:gd name="connsiteY14" fmla="*/ 0 h 177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922" h="1771605">
                <a:moveTo>
                  <a:pt x="1116461" y="0"/>
                </a:moveTo>
                <a:cubicBezTo>
                  <a:pt x="1733065" y="0"/>
                  <a:pt x="2232922" y="500346"/>
                  <a:pt x="2232922" y="1117555"/>
                </a:cubicBezTo>
                <a:cubicBezTo>
                  <a:pt x="2232922" y="1349009"/>
                  <a:pt x="2162630" y="1564028"/>
                  <a:pt x="2042248" y="1742391"/>
                </a:cubicBezTo>
                <a:lnTo>
                  <a:pt x="2018168" y="1771605"/>
                </a:lnTo>
                <a:lnTo>
                  <a:pt x="1782611" y="1771605"/>
                </a:lnTo>
                <a:lnTo>
                  <a:pt x="1890827" y="1640293"/>
                </a:lnTo>
                <a:cubicBezTo>
                  <a:pt x="1991519" y="1491075"/>
                  <a:pt x="2050314" y="1311189"/>
                  <a:pt x="2050314" y="1117555"/>
                </a:cubicBezTo>
                <a:cubicBezTo>
                  <a:pt x="2050314" y="601198"/>
                  <a:pt x="1632214" y="182608"/>
                  <a:pt x="1116461" y="182608"/>
                </a:cubicBezTo>
                <a:cubicBezTo>
                  <a:pt x="600708" y="182608"/>
                  <a:pt x="182608" y="601198"/>
                  <a:pt x="182608" y="1117555"/>
                </a:cubicBezTo>
                <a:cubicBezTo>
                  <a:pt x="182608" y="1311189"/>
                  <a:pt x="241403" y="1491075"/>
                  <a:pt x="342095" y="1640293"/>
                </a:cubicBezTo>
                <a:lnTo>
                  <a:pt x="450311" y="1771605"/>
                </a:lnTo>
                <a:lnTo>
                  <a:pt x="214755" y="1771605"/>
                </a:lnTo>
                <a:lnTo>
                  <a:pt x="190674" y="1742391"/>
                </a:lnTo>
                <a:cubicBezTo>
                  <a:pt x="70292" y="1564028"/>
                  <a:pt x="0" y="1349009"/>
                  <a:pt x="0" y="1117555"/>
                </a:cubicBezTo>
                <a:cubicBezTo>
                  <a:pt x="0" y="500346"/>
                  <a:pt x="499857" y="0"/>
                  <a:pt x="1116461" y="0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40E86EDF-89B7-448B-99A9-6C1E440B4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7" y="4895850"/>
            <a:ext cx="4413250" cy="1301115"/>
          </a:xfrm>
        </p:spPr>
        <p:txBody>
          <a:bodyPr anchor="ctr"/>
          <a:lstStyle>
            <a:lvl1pPr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de fin</a:t>
            </a:r>
          </a:p>
        </p:txBody>
      </p:sp>
    </p:spTree>
    <p:extLst>
      <p:ext uri="{BB962C8B-B14F-4D97-AF65-F5344CB8AC3E}">
        <p14:creationId xmlns:p14="http://schemas.microsoft.com/office/powerpoint/2010/main" val="235880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de section">
    <p:bg>
      <p:bgPr>
        <a:solidFill>
          <a:srgbClr val="3B3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1EE088-C929-42F2-9973-25B70D3D1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3281" y="3376613"/>
            <a:ext cx="716757" cy="1454943"/>
          </a:xfrm>
          <a:prstGeom prst="line">
            <a:avLst/>
          </a:prstGeom>
          <a:ln w="22225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719AD-531C-4C5E-9C47-A8AAE8CD37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0781" y="3640931"/>
            <a:ext cx="1345408" cy="2738438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1B1E4A-DC2C-4DBF-AB18-F208AD4842B4}"/>
              </a:ext>
            </a:extLst>
          </p:cNvPr>
          <p:cNvGrpSpPr/>
          <p:nvPr userDrawn="1"/>
        </p:nvGrpSpPr>
        <p:grpSpPr>
          <a:xfrm>
            <a:off x="9646844" y="470975"/>
            <a:ext cx="1792800" cy="1792800"/>
            <a:chOff x="9827819" y="394418"/>
            <a:chExt cx="1792800" cy="17928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DFF1F9-E217-407C-9D96-4B93176150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19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3609C2-160E-4D1D-AA57-0FCC85E1D0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59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427BE5-5043-42F0-A53E-6261E308AC9F}"/>
                </a:ext>
              </a:extLst>
            </p:cNvPr>
            <p:cNvSpPr txBox="1"/>
            <p:nvPr userDrawn="1"/>
          </p:nvSpPr>
          <p:spPr>
            <a:xfrm>
              <a:off x="9988459" y="1353568"/>
              <a:ext cx="148253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400" dirty="0">
                  <a:solidFill>
                    <a:schemeClr val="bg1"/>
                  </a:solidFill>
                </a:rPr>
                <a:t>INTEGRATED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DIGITAL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913C21F-B08A-4996-A8AD-DB3166099F52}"/>
              </a:ext>
            </a:extLst>
          </p:cNvPr>
          <p:cNvSpPr/>
          <p:nvPr userDrawn="1"/>
        </p:nvSpPr>
        <p:spPr>
          <a:xfrm>
            <a:off x="3199237" y="5543550"/>
            <a:ext cx="2142708" cy="1314450"/>
          </a:xfrm>
          <a:custGeom>
            <a:avLst/>
            <a:gdLst>
              <a:gd name="connsiteX0" fmla="*/ 1071354 w 2142708"/>
              <a:gd name="connsiteY0" fmla="*/ 0 h 1314450"/>
              <a:gd name="connsiteX1" fmla="*/ 2142708 w 2142708"/>
              <a:gd name="connsiteY1" fmla="*/ 1072404 h 1314450"/>
              <a:gd name="connsiteX2" fmla="*/ 2120942 w 2142708"/>
              <a:gd name="connsiteY2" fmla="*/ 1288531 h 1314450"/>
              <a:gd name="connsiteX3" fmla="*/ 2114284 w 2142708"/>
              <a:gd name="connsiteY3" fmla="*/ 1314450 h 1314450"/>
              <a:gd name="connsiteX4" fmla="*/ 1930285 w 2142708"/>
              <a:gd name="connsiteY4" fmla="*/ 1314450 h 1314450"/>
              <a:gd name="connsiteX5" fmla="*/ 1949271 w 2142708"/>
              <a:gd name="connsiteY5" fmla="*/ 1253216 h 1314450"/>
              <a:gd name="connsiteX6" fmla="*/ 1967477 w 2142708"/>
              <a:gd name="connsiteY6" fmla="*/ 1072404 h 1314450"/>
              <a:gd name="connsiteX7" fmla="*/ 1071354 w 2142708"/>
              <a:gd name="connsiteY7" fmla="*/ 175231 h 1314450"/>
              <a:gd name="connsiteX8" fmla="*/ 175231 w 2142708"/>
              <a:gd name="connsiteY8" fmla="*/ 1072404 h 1314450"/>
              <a:gd name="connsiteX9" fmla="*/ 193437 w 2142708"/>
              <a:gd name="connsiteY9" fmla="*/ 1253216 h 1314450"/>
              <a:gd name="connsiteX10" fmla="*/ 212423 w 2142708"/>
              <a:gd name="connsiteY10" fmla="*/ 1314450 h 1314450"/>
              <a:gd name="connsiteX11" fmla="*/ 28424 w 2142708"/>
              <a:gd name="connsiteY11" fmla="*/ 1314450 h 1314450"/>
              <a:gd name="connsiteX12" fmla="*/ 21766 w 2142708"/>
              <a:gd name="connsiteY12" fmla="*/ 1288531 h 1314450"/>
              <a:gd name="connsiteX13" fmla="*/ 0 w 2142708"/>
              <a:gd name="connsiteY13" fmla="*/ 1072404 h 1314450"/>
              <a:gd name="connsiteX14" fmla="*/ 1071354 w 2142708"/>
              <a:gd name="connsiteY1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2708" h="1314450">
                <a:moveTo>
                  <a:pt x="1071354" y="0"/>
                </a:moveTo>
                <a:cubicBezTo>
                  <a:pt x="1663046" y="0"/>
                  <a:pt x="2142708" y="480132"/>
                  <a:pt x="2142708" y="1072404"/>
                </a:cubicBezTo>
                <a:cubicBezTo>
                  <a:pt x="2142708" y="1146438"/>
                  <a:pt x="2135214" y="1218720"/>
                  <a:pt x="2120942" y="1288531"/>
                </a:cubicBezTo>
                <a:lnTo>
                  <a:pt x="2114284" y="1314450"/>
                </a:lnTo>
                <a:lnTo>
                  <a:pt x="1930285" y="1314450"/>
                </a:lnTo>
                <a:lnTo>
                  <a:pt x="1949271" y="1253216"/>
                </a:lnTo>
                <a:cubicBezTo>
                  <a:pt x="1961208" y="1194812"/>
                  <a:pt x="1967477" y="1134341"/>
                  <a:pt x="1967477" y="1072404"/>
                </a:cubicBezTo>
                <a:cubicBezTo>
                  <a:pt x="1967477" y="576909"/>
                  <a:pt x="1566269" y="175231"/>
                  <a:pt x="1071354" y="175231"/>
                </a:cubicBezTo>
                <a:cubicBezTo>
                  <a:pt x="576439" y="175231"/>
                  <a:pt x="175231" y="576909"/>
                  <a:pt x="175231" y="1072404"/>
                </a:cubicBezTo>
                <a:cubicBezTo>
                  <a:pt x="175231" y="1134341"/>
                  <a:pt x="181500" y="1194812"/>
                  <a:pt x="193437" y="1253216"/>
                </a:cubicBezTo>
                <a:lnTo>
                  <a:pt x="212423" y="1314450"/>
                </a:lnTo>
                <a:lnTo>
                  <a:pt x="28424" y="1314450"/>
                </a:lnTo>
                <a:lnTo>
                  <a:pt x="21766" y="1288531"/>
                </a:lnTo>
                <a:cubicBezTo>
                  <a:pt x="7495" y="1218720"/>
                  <a:pt x="0" y="1146438"/>
                  <a:pt x="0" y="1072404"/>
                </a:cubicBezTo>
                <a:cubicBezTo>
                  <a:pt x="0" y="480132"/>
                  <a:pt x="479662" y="0"/>
                  <a:pt x="10713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4F963B3-0CCF-485C-8EE1-90620D4A02A8}"/>
              </a:ext>
            </a:extLst>
          </p:cNvPr>
          <p:cNvSpPr/>
          <p:nvPr userDrawn="1"/>
        </p:nvSpPr>
        <p:spPr>
          <a:xfrm>
            <a:off x="2207620" y="0"/>
            <a:ext cx="4741750" cy="2228850"/>
          </a:xfrm>
          <a:custGeom>
            <a:avLst/>
            <a:gdLst>
              <a:gd name="connsiteX0" fmla="*/ 0 w 4741750"/>
              <a:gd name="connsiteY0" fmla="*/ 0 h 2228850"/>
              <a:gd name="connsiteX1" fmla="*/ 389034 w 4741750"/>
              <a:gd name="connsiteY1" fmla="*/ 0 h 2228850"/>
              <a:gd name="connsiteX2" fmla="*/ 391638 w 4741750"/>
              <a:gd name="connsiteY2" fmla="*/ 51630 h 2228850"/>
              <a:gd name="connsiteX3" fmla="*/ 2370875 w 4741750"/>
              <a:gd name="connsiteY3" fmla="*/ 1839815 h 2228850"/>
              <a:gd name="connsiteX4" fmla="*/ 4350113 w 4741750"/>
              <a:gd name="connsiteY4" fmla="*/ 51630 h 2228850"/>
              <a:gd name="connsiteX5" fmla="*/ 4352717 w 4741750"/>
              <a:gd name="connsiteY5" fmla="*/ 0 h 2228850"/>
              <a:gd name="connsiteX6" fmla="*/ 4741750 w 4741750"/>
              <a:gd name="connsiteY6" fmla="*/ 0 h 2228850"/>
              <a:gd name="connsiteX7" fmla="*/ 4737139 w 4741750"/>
              <a:gd name="connsiteY7" fmla="*/ 91407 h 2228850"/>
              <a:gd name="connsiteX8" fmla="*/ 2370875 w 4741750"/>
              <a:gd name="connsiteY8" fmla="*/ 2228850 h 2228850"/>
              <a:gd name="connsiteX9" fmla="*/ 4611 w 4741750"/>
              <a:gd name="connsiteY9" fmla="*/ 91407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1750" h="2228850">
                <a:moveTo>
                  <a:pt x="0" y="0"/>
                </a:moveTo>
                <a:lnTo>
                  <a:pt x="389034" y="0"/>
                </a:lnTo>
                <a:lnTo>
                  <a:pt x="391638" y="51630"/>
                </a:lnTo>
                <a:cubicBezTo>
                  <a:pt x="493521" y="1056027"/>
                  <a:pt x="1340774" y="1839815"/>
                  <a:pt x="2370875" y="1839815"/>
                </a:cubicBezTo>
                <a:cubicBezTo>
                  <a:pt x="3400977" y="1839815"/>
                  <a:pt x="4248230" y="1056027"/>
                  <a:pt x="4350113" y="51630"/>
                </a:cubicBezTo>
                <a:lnTo>
                  <a:pt x="4352717" y="0"/>
                </a:lnTo>
                <a:lnTo>
                  <a:pt x="4741750" y="0"/>
                </a:lnTo>
                <a:lnTo>
                  <a:pt x="4737139" y="91407"/>
                </a:lnTo>
                <a:cubicBezTo>
                  <a:pt x="4615334" y="1291976"/>
                  <a:pt x="3602407" y="2228850"/>
                  <a:pt x="2370875" y="2228850"/>
                </a:cubicBezTo>
                <a:cubicBezTo>
                  <a:pt x="1139343" y="2228850"/>
                  <a:pt x="126417" y="1291976"/>
                  <a:pt x="4611" y="91407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Cercle : creux 5">
            <a:extLst>
              <a:ext uri="{FF2B5EF4-FFF2-40B4-BE49-F238E27FC236}">
                <a16:creationId xmlns:a16="http://schemas.microsoft.com/office/drawing/2014/main" id="{CA863CCF-0828-4E9A-BE49-95687BA6E703}"/>
              </a:ext>
            </a:extLst>
          </p:cNvPr>
          <p:cNvSpPr>
            <a:spLocks noChangeAspect="1"/>
          </p:cNvSpPr>
          <p:nvPr userDrawn="1"/>
        </p:nvSpPr>
        <p:spPr>
          <a:xfrm>
            <a:off x="348086" y="2330450"/>
            <a:ext cx="2999119" cy="3002058"/>
          </a:xfrm>
          <a:prstGeom prst="donut">
            <a:avLst>
              <a:gd name="adj" fmla="val 8178"/>
            </a:avLst>
          </a:pr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E6ABF2-2AAF-44F0-9165-474B4A55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25" y="2975969"/>
            <a:ext cx="6991350" cy="638031"/>
          </a:xfrm>
        </p:spPr>
        <p:txBody>
          <a:bodyPr anchor="t" anchorCtr="0">
            <a:normAutofit/>
          </a:bodyPr>
          <a:lstStyle>
            <a:lvl1pPr algn="ctr">
              <a:defRPr lang="fr-FR" sz="2800" b="1" kern="0" cap="all" baseline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0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FD5B5-0C59-4689-B15B-23CA29A9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1ED20-F949-4180-AA76-FFFEBDFBA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410C89-8721-4A13-8BAA-5FEBCCED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397679-E0DB-442B-B232-5271CA9A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A91B-395C-44D7-A80C-FFAA8738CAED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AD6AA-D318-4715-B9C0-9D8EFA5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568A3-5841-4DA8-AC9F-F2532AB1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13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43C2F-64AE-4D9E-A8A0-F3877A37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9F4E1D-6B19-41F4-896A-9EBAAF2B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0A55-EF66-4C3D-9B5C-1698FA86554C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109083-9BF7-455B-852E-613D9AD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2272-D69F-4A80-A22D-440E8465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87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F57F3-1259-4EEA-81F7-0761DD8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E181-61F3-4C41-B26A-93AFF02D2DA9}" type="datetime1">
              <a:rPr lang="fr-FR" smtClean="0"/>
              <a:t>19/07/2023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B4A66-6EFD-4A90-AF2F-05A62A90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4A6FD-57C6-453E-BAF4-1CFFDE11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41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ercle : creux 2">
            <a:extLst>
              <a:ext uri="{FF2B5EF4-FFF2-40B4-BE49-F238E27FC236}">
                <a16:creationId xmlns:a16="http://schemas.microsoft.com/office/drawing/2014/main" id="{D0CDA598-58EE-4E57-9322-E6BD6C070D6A}"/>
              </a:ext>
            </a:extLst>
          </p:cNvPr>
          <p:cNvSpPr>
            <a:spLocks noChangeAspect="1"/>
          </p:cNvSpPr>
          <p:nvPr userDrawn="1"/>
        </p:nvSpPr>
        <p:spPr>
          <a:xfrm>
            <a:off x="6223364" y="2055459"/>
            <a:ext cx="2744392" cy="2747082"/>
          </a:xfrm>
          <a:prstGeom prst="donut">
            <a:avLst>
              <a:gd name="adj" fmla="val 8178"/>
            </a:avLst>
          </a:pr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5345F2-CD3D-444E-8387-2140628C1B87}"/>
              </a:ext>
            </a:extLst>
          </p:cNvPr>
          <p:cNvGrpSpPr/>
          <p:nvPr userDrawn="1"/>
        </p:nvGrpSpPr>
        <p:grpSpPr>
          <a:xfrm>
            <a:off x="1468567" y="388842"/>
            <a:ext cx="3015987" cy="3002058"/>
            <a:chOff x="9827820" y="394418"/>
            <a:chExt cx="1792800" cy="17928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0061BAC-E5CF-4AF3-88E2-86154B6B5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13574B-DC4C-414F-82E3-01FB63BB39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AF60BF-590E-45BE-96D3-4BABE8739F39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D2DDD7-5B3D-458B-8D3E-DA6FA5565031}"/>
              </a:ext>
            </a:extLst>
          </p:cNvPr>
          <p:cNvCxnSpPr>
            <a:cxnSpLocks/>
          </p:cNvCxnSpPr>
          <p:nvPr userDrawn="1"/>
        </p:nvCxnSpPr>
        <p:spPr>
          <a:xfrm>
            <a:off x="5000625" y="3949700"/>
            <a:ext cx="936625" cy="1892300"/>
          </a:xfrm>
          <a:prstGeom prst="line">
            <a:avLst/>
          </a:prstGeom>
          <a:ln w="825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4A7D579-F298-4138-A95E-6AD207D6674D}"/>
              </a:ext>
            </a:extLst>
          </p:cNvPr>
          <p:cNvCxnSpPr>
            <a:cxnSpLocks/>
          </p:cNvCxnSpPr>
          <p:nvPr userDrawn="1"/>
        </p:nvCxnSpPr>
        <p:spPr>
          <a:xfrm>
            <a:off x="4556125" y="3390900"/>
            <a:ext cx="536575" cy="107315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F974B2-4C07-4F27-AB9C-E6F665F2A990}"/>
              </a:ext>
            </a:extLst>
          </p:cNvPr>
          <p:cNvSpPr/>
          <p:nvPr userDrawn="1"/>
        </p:nvSpPr>
        <p:spPr>
          <a:xfrm>
            <a:off x="-1" y="4095750"/>
            <a:ext cx="5953125" cy="2762250"/>
          </a:xfrm>
          <a:custGeom>
            <a:avLst/>
            <a:gdLst>
              <a:gd name="connsiteX0" fmla="*/ 4648201 w 5953125"/>
              <a:gd name="connsiteY0" fmla="*/ 2 h 2762250"/>
              <a:gd name="connsiteX1" fmla="*/ 5953125 w 5953125"/>
              <a:gd name="connsiteY1" fmla="*/ 2762250 h 2762250"/>
              <a:gd name="connsiteX2" fmla="*/ 4648201 w 5953125"/>
              <a:gd name="connsiteY2" fmla="*/ 2762250 h 2762250"/>
              <a:gd name="connsiteX3" fmla="*/ 4648200 w 5953125"/>
              <a:gd name="connsiteY3" fmla="*/ 0 h 2762250"/>
              <a:gd name="connsiteX4" fmla="*/ 4648201 w 5953125"/>
              <a:gd name="connsiteY4" fmla="*/ 0 h 2762250"/>
              <a:gd name="connsiteX5" fmla="*/ 4648201 w 5953125"/>
              <a:gd name="connsiteY5" fmla="*/ 2 h 2762250"/>
              <a:gd name="connsiteX6" fmla="*/ 0 w 5953125"/>
              <a:gd name="connsiteY6" fmla="*/ 0 h 2762250"/>
              <a:gd name="connsiteX7" fmla="*/ 4648200 w 5953125"/>
              <a:gd name="connsiteY7" fmla="*/ 0 h 2762250"/>
              <a:gd name="connsiteX8" fmla="*/ 4648200 w 5953125"/>
              <a:gd name="connsiteY8" fmla="*/ 2762250 h 2762250"/>
              <a:gd name="connsiteX9" fmla="*/ 0 w 5953125"/>
              <a:gd name="connsiteY9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3125" h="2762250">
                <a:moveTo>
                  <a:pt x="4648201" y="2"/>
                </a:moveTo>
                <a:lnTo>
                  <a:pt x="5953125" y="2762250"/>
                </a:lnTo>
                <a:lnTo>
                  <a:pt x="4648201" y="2762250"/>
                </a:lnTo>
                <a:close/>
                <a:moveTo>
                  <a:pt x="4648200" y="0"/>
                </a:moveTo>
                <a:lnTo>
                  <a:pt x="4648201" y="0"/>
                </a:lnTo>
                <a:lnTo>
                  <a:pt x="4648201" y="2"/>
                </a:lnTo>
                <a:close/>
                <a:moveTo>
                  <a:pt x="0" y="0"/>
                </a:moveTo>
                <a:lnTo>
                  <a:pt x="4648200" y="0"/>
                </a:lnTo>
                <a:lnTo>
                  <a:pt x="4648200" y="2762250"/>
                </a:lnTo>
                <a:lnTo>
                  <a:pt x="0" y="276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1F62228-64E8-412B-9F95-7326D3503146}"/>
              </a:ext>
            </a:extLst>
          </p:cNvPr>
          <p:cNvSpPr/>
          <p:nvPr userDrawn="1"/>
        </p:nvSpPr>
        <p:spPr>
          <a:xfrm>
            <a:off x="8612778" y="0"/>
            <a:ext cx="3579222" cy="2234488"/>
          </a:xfrm>
          <a:custGeom>
            <a:avLst/>
            <a:gdLst>
              <a:gd name="connsiteX0" fmla="*/ 0 w 3579222"/>
              <a:gd name="connsiteY0" fmla="*/ 0 h 2234488"/>
              <a:gd name="connsiteX1" fmla="*/ 440598 w 3579222"/>
              <a:gd name="connsiteY1" fmla="*/ 0 h 2234488"/>
              <a:gd name="connsiteX2" fmla="*/ 443003 w 3579222"/>
              <a:gd name="connsiteY2" fmla="*/ 15780 h 2234488"/>
              <a:gd name="connsiteX3" fmla="*/ 2627681 w 3579222"/>
              <a:gd name="connsiteY3" fmla="*/ 1798430 h 2234488"/>
              <a:gd name="connsiteX4" fmla="*/ 3495691 w 3579222"/>
              <a:gd name="connsiteY4" fmla="*/ 1622982 h 2234488"/>
              <a:gd name="connsiteX5" fmla="*/ 3579222 w 3579222"/>
              <a:gd name="connsiteY5" fmla="*/ 1582696 h 2234488"/>
              <a:gd name="connsiteX6" fmla="*/ 3579222 w 3579222"/>
              <a:gd name="connsiteY6" fmla="*/ 2056353 h 2234488"/>
              <a:gd name="connsiteX7" fmla="*/ 3420480 w 3579222"/>
              <a:gd name="connsiteY7" fmla="*/ 2114511 h 2234488"/>
              <a:gd name="connsiteX8" fmla="*/ 2627681 w 3579222"/>
              <a:gd name="connsiteY8" fmla="*/ 2234488 h 2234488"/>
              <a:gd name="connsiteX9" fmla="*/ 15805 w 3579222"/>
              <a:gd name="connsiteY9" fmla="*/ 103661 h 223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9222" h="2234488">
                <a:moveTo>
                  <a:pt x="0" y="0"/>
                </a:moveTo>
                <a:lnTo>
                  <a:pt x="440598" y="0"/>
                </a:lnTo>
                <a:lnTo>
                  <a:pt x="443003" y="15780"/>
                </a:lnTo>
                <a:cubicBezTo>
                  <a:pt x="650941" y="1033137"/>
                  <a:pt x="1550043" y="1798430"/>
                  <a:pt x="2627681" y="1798430"/>
                </a:cubicBezTo>
                <a:cubicBezTo>
                  <a:pt x="2935578" y="1798430"/>
                  <a:pt x="3228900" y="1735957"/>
                  <a:pt x="3495691" y="1622982"/>
                </a:cubicBezTo>
                <a:lnTo>
                  <a:pt x="3579222" y="1582696"/>
                </a:lnTo>
                <a:lnTo>
                  <a:pt x="3579222" y="2056353"/>
                </a:lnTo>
                <a:lnTo>
                  <a:pt x="3420480" y="2114511"/>
                </a:lnTo>
                <a:cubicBezTo>
                  <a:pt x="3170035" y="2192484"/>
                  <a:pt x="2903759" y="2234488"/>
                  <a:pt x="2627681" y="2234488"/>
                </a:cubicBezTo>
                <a:cubicBezTo>
                  <a:pt x="1339319" y="2234488"/>
                  <a:pt x="264403" y="1319722"/>
                  <a:pt x="15805" y="1036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563BAE9-160A-44B4-859C-06E623660162}"/>
              </a:ext>
            </a:extLst>
          </p:cNvPr>
          <p:cNvSpPr/>
          <p:nvPr userDrawn="1"/>
        </p:nvSpPr>
        <p:spPr>
          <a:xfrm>
            <a:off x="9410700" y="5086395"/>
            <a:ext cx="2232922" cy="1771605"/>
          </a:xfrm>
          <a:custGeom>
            <a:avLst/>
            <a:gdLst>
              <a:gd name="connsiteX0" fmla="*/ 1116461 w 2232922"/>
              <a:gd name="connsiteY0" fmla="*/ 0 h 1771605"/>
              <a:gd name="connsiteX1" fmla="*/ 2232922 w 2232922"/>
              <a:gd name="connsiteY1" fmla="*/ 1117555 h 1771605"/>
              <a:gd name="connsiteX2" fmla="*/ 2042248 w 2232922"/>
              <a:gd name="connsiteY2" fmla="*/ 1742391 h 1771605"/>
              <a:gd name="connsiteX3" fmla="*/ 2018168 w 2232922"/>
              <a:gd name="connsiteY3" fmla="*/ 1771605 h 1771605"/>
              <a:gd name="connsiteX4" fmla="*/ 1782611 w 2232922"/>
              <a:gd name="connsiteY4" fmla="*/ 1771605 h 1771605"/>
              <a:gd name="connsiteX5" fmla="*/ 1890827 w 2232922"/>
              <a:gd name="connsiteY5" fmla="*/ 1640293 h 1771605"/>
              <a:gd name="connsiteX6" fmla="*/ 2050314 w 2232922"/>
              <a:gd name="connsiteY6" fmla="*/ 1117555 h 1771605"/>
              <a:gd name="connsiteX7" fmla="*/ 1116461 w 2232922"/>
              <a:gd name="connsiteY7" fmla="*/ 182608 h 1771605"/>
              <a:gd name="connsiteX8" fmla="*/ 182608 w 2232922"/>
              <a:gd name="connsiteY8" fmla="*/ 1117555 h 1771605"/>
              <a:gd name="connsiteX9" fmla="*/ 342095 w 2232922"/>
              <a:gd name="connsiteY9" fmla="*/ 1640293 h 1771605"/>
              <a:gd name="connsiteX10" fmla="*/ 450311 w 2232922"/>
              <a:gd name="connsiteY10" fmla="*/ 1771605 h 1771605"/>
              <a:gd name="connsiteX11" fmla="*/ 214755 w 2232922"/>
              <a:gd name="connsiteY11" fmla="*/ 1771605 h 1771605"/>
              <a:gd name="connsiteX12" fmla="*/ 190674 w 2232922"/>
              <a:gd name="connsiteY12" fmla="*/ 1742391 h 1771605"/>
              <a:gd name="connsiteX13" fmla="*/ 0 w 2232922"/>
              <a:gd name="connsiteY13" fmla="*/ 1117555 h 1771605"/>
              <a:gd name="connsiteX14" fmla="*/ 1116461 w 2232922"/>
              <a:gd name="connsiteY14" fmla="*/ 0 h 177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922" h="1771605">
                <a:moveTo>
                  <a:pt x="1116461" y="0"/>
                </a:moveTo>
                <a:cubicBezTo>
                  <a:pt x="1733065" y="0"/>
                  <a:pt x="2232922" y="500346"/>
                  <a:pt x="2232922" y="1117555"/>
                </a:cubicBezTo>
                <a:cubicBezTo>
                  <a:pt x="2232922" y="1349009"/>
                  <a:pt x="2162630" y="1564028"/>
                  <a:pt x="2042248" y="1742391"/>
                </a:cubicBezTo>
                <a:lnTo>
                  <a:pt x="2018168" y="1771605"/>
                </a:lnTo>
                <a:lnTo>
                  <a:pt x="1782611" y="1771605"/>
                </a:lnTo>
                <a:lnTo>
                  <a:pt x="1890827" y="1640293"/>
                </a:lnTo>
                <a:cubicBezTo>
                  <a:pt x="1991519" y="1491075"/>
                  <a:pt x="2050314" y="1311189"/>
                  <a:pt x="2050314" y="1117555"/>
                </a:cubicBezTo>
                <a:cubicBezTo>
                  <a:pt x="2050314" y="601198"/>
                  <a:pt x="1632214" y="182608"/>
                  <a:pt x="1116461" y="182608"/>
                </a:cubicBezTo>
                <a:cubicBezTo>
                  <a:pt x="600708" y="182608"/>
                  <a:pt x="182608" y="601198"/>
                  <a:pt x="182608" y="1117555"/>
                </a:cubicBezTo>
                <a:cubicBezTo>
                  <a:pt x="182608" y="1311189"/>
                  <a:pt x="241403" y="1491075"/>
                  <a:pt x="342095" y="1640293"/>
                </a:cubicBezTo>
                <a:lnTo>
                  <a:pt x="450311" y="1771605"/>
                </a:lnTo>
                <a:lnTo>
                  <a:pt x="214755" y="1771605"/>
                </a:lnTo>
                <a:lnTo>
                  <a:pt x="190674" y="1742391"/>
                </a:lnTo>
                <a:cubicBezTo>
                  <a:pt x="70292" y="1564028"/>
                  <a:pt x="0" y="1349009"/>
                  <a:pt x="0" y="1117555"/>
                </a:cubicBezTo>
                <a:cubicBezTo>
                  <a:pt x="0" y="500346"/>
                  <a:pt x="499857" y="0"/>
                  <a:pt x="11164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Espace réservé du texte 28">
            <a:extLst>
              <a:ext uri="{FF2B5EF4-FFF2-40B4-BE49-F238E27FC236}">
                <a16:creationId xmlns:a16="http://schemas.microsoft.com/office/drawing/2014/main" id="{E981A6EE-7CB4-4F73-9CDB-887D037CE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7" y="4895850"/>
            <a:ext cx="4413250" cy="1301115"/>
          </a:xfrm>
        </p:spPr>
        <p:txBody>
          <a:bodyPr anchor="ctr"/>
          <a:lstStyle>
            <a:lvl1pPr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Texte de fin</a:t>
            </a:r>
          </a:p>
        </p:txBody>
      </p:sp>
    </p:spTree>
    <p:extLst>
      <p:ext uri="{BB962C8B-B14F-4D97-AF65-F5344CB8AC3E}">
        <p14:creationId xmlns:p14="http://schemas.microsoft.com/office/powerpoint/2010/main" val="391191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DC6C90F-D542-40A0-BA4F-84037EDBFB4D}"/>
              </a:ext>
            </a:extLst>
          </p:cNvPr>
          <p:cNvSpPr/>
          <p:nvPr userDrawn="1"/>
        </p:nvSpPr>
        <p:spPr>
          <a:xfrm>
            <a:off x="4607182" y="4554923"/>
            <a:ext cx="7615237" cy="2303077"/>
          </a:xfrm>
          <a:custGeom>
            <a:avLst/>
            <a:gdLst>
              <a:gd name="connsiteX0" fmla="*/ 1176337 w 7615237"/>
              <a:gd name="connsiteY0" fmla="*/ 0 h 2303077"/>
              <a:gd name="connsiteX1" fmla="*/ 1176337 w 7615237"/>
              <a:gd name="connsiteY1" fmla="*/ 1 h 2303077"/>
              <a:gd name="connsiteX2" fmla="*/ 7615237 w 7615237"/>
              <a:gd name="connsiteY2" fmla="*/ 1 h 2303077"/>
              <a:gd name="connsiteX3" fmla="*/ 7615237 w 7615237"/>
              <a:gd name="connsiteY3" fmla="*/ 2303077 h 2303077"/>
              <a:gd name="connsiteX4" fmla="*/ 1176337 w 7615237"/>
              <a:gd name="connsiteY4" fmla="*/ 2303077 h 2303077"/>
              <a:gd name="connsiteX5" fmla="*/ 1176337 w 7615237"/>
              <a:gd name="connsiteY5" fmla="*/ 2303076 h 2303077"/>
              <a:gd name="connsiteX6" fmla="*/ 0 w 7615237"/>
              <a:gd name="connsiteY6" fmla="*/ 2303076 h 23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5237" h="2303077">
                <a:moveTo>
                  <a:pt x="1176337" y="0"/>
                </a:moveTo>
                <a:lnTo>
                  <a:pt x="1176337" y="1"/>
                </a:lnTo>
                <a:lnTo>
                  <a:pt x="7615237" y="1"/>
                </a:lnTo>
                <a:lnTo>
                  <a:pt x="7615237" y="2303077"/>
                </a:lnTo>
                <a:lnTo>
                  <a:pt x="1176337" y="2303077"/>
                </a:lnTo>
                <a:lnTo>
                  <a:pt x="1176337" y="2303076"/>
                </a:lnTo>
                <a:lnTo>
                  <a:pt x="0" y="23030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FBC439-AD4F-48F4-A9A7-BD820DBD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1" y="4630189"/>
            <a:ext cx="6282922" cy="818600"/>
          </a:xfrm>
        </p:spPr>
        <p:txBody>
          <a:bodyPr anchor="b">
            <a:normAutofit/>
          </a:bodyPr>
          <a:lstStyle>
            <a:lvl1pPr algn="l">
              <a:defRPr lang="fr-FR" sz="3600" b="1" kern="1200" spc="-13" dirty="0">
                <a:solidFill>
                  <a:srgbClr val="3B3C3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50B0C-8D19-4D4B-BBA3-778CC0F4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50" y="5572572"/>
            <a:ext cx="6282922" cy="655145"/>
          </a:xfrm>
        </p:spPr>
        <p:txBody>
          <a:bodyPr>
            <a:noAutofit/>
          </a:bodyPr>
          <a:lstStyle>
            <a:lvl1pPr marL="0" indent="0" algn="l">
              <a:buNone/>
              <a:defRPr lang="fr-FR" sz="2800" kern="1200" spc="-13" dirty="0" smtClean="0">
                <a:solidFill>
                  <a:srgbClr val="3B3C3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Cercle : creux 6">
            <a:extLst>
              <a:ext uri="{FF2B5EF4-FFF2-40B4-BE49-F238E27FC236}">
                <a16:creationId xmlns:a16="http://schemas.microsoft.com/office/drawing/2014/main" id="{35A07040-A856-4F34-85D7-4AC9CE6DB152}"/>
              </a:ext>
            </a:extLst>
          </p:cNvPr>
          <p:cNvSpPr>
            <a:spLocks noChangeAspect="1"/>
          </p:cNvSpPr>
          <p:nvPr userDrawn="1"/>
        </p:nvSpPr>
        <p:spPr>
          <a:xfrm>
            <a:off x="2386451" y="1691372"/>
            <a:ext cx="2928339" cy="2931208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F840611-ED1C-4671-9B23-F26A0360EEE1}"/>
              </a:ext>
            </a:extLst>
          </p:cNvPr>
          <p:cNvSpPr/>
          <p:nvPr userDrawn="1"/>
        </p:nvSpPr>
        <p:spPr>
          <a:xfrm>
            <a:off x="0" y="0"/>
            <a:ext cx="2556694" cy="2405251"/>
          </a:xfrm>
          <a:custGeom>
            <a:avLst/>
            <a:gdLst>
              <a:gd name="connsiteX0" fmla="*/ 2152408 w 2556694"/>
              <a:gd name="connsiteY0" fmla="*/ 0 h 2405251"/>
              <a:gd name="connsiteX1" fmla="*/ 2474814 w 2556694"/>
              <a:gd name="connsiteY1" fmla="*/ 0 h 2405251"/>
              <a:gd name="connsiteX2" fmla="*/ 2518968 w 2556694"/>
              <a:gd name="connsiteY2" fmla="*/ 171890 h 2405251"/>
              <a:gd name="connsiteX3" fmla="*/ 2556694 w 2556694"/>
              <a:gd name="connsiteY3" fmla="*/ 546494 h 2405251"/>
              <a:gd name="connsiteX4" fmla="*/ 699756 w 2556694"/>
              <a:gd name="connsiteY4" fmla="*/ 2405251 h 2405251"/>
              <a:gd name="connsiteX5" fmla="*/ 147559 w 2556694"/>
              <a:gd name="connsiteY5" fmla="*/ 2321685 h 2405251"/>
              <a:gd name="connsiteX6" fmla="*/ 0 w 2556694"/>
              <a:gd name="connsiteY6" fmla="*/ 2267625 h 2405251"/>
              <a:gd name="connsiteX7" fmla="*/ 0 w 2556694"/>
              <a:gd name="connsiteY7" fmla="*/ 1933426 h 2405251"/>
              <a:gd name="connsiteX8" fmla="*/ 95174 w 2556694"/>
              <a:gd name="connsiteY8" fmla="*/ 1979328 h 2405251"/>
              <a:gd name="connsiteX9" fmla="*/ 699756 w 2556694"/>
              <a:gd name="connsiteY9" fmla="*/ 2101530 h 2405251"/>
              <a:gd name="connsiteX10" fmla="*/ 2252973 w 2556694"/>
              <a:gd name="connsiteY10" fmla="*/ 546494 h 2405251"/>
              <a:gd name="connsiteX11" fmla="*/ 2183144 w 2556694"/>
              <a:gd name="connsiteY11" fmla="*/ 84074 h 240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694" h="2405251">
                <a:moveTo>
                  <a:pt x="2152408" y="0"/>
                </a:moveTo>
                <a:lnTo>
                  <a:pt x="2474814" y="0"/>
                </a:lnTo>
                <a:lnTo>
                  <a:pt x="2518968" y="171890"/>
                </a:lnTo>
                <a:cubicBezTo>
                  <a:pt x="2543704" y="292890"/>
                  <a:pt x="2556694" y="418174"/>
                  <a:pt x="2556694" y="546494"/>
                </a:cubicBezTo>
                <a:cubicBezTo>
                  <a:pt x="2556694" y="1573057"/>
                  <a:pt x="1725315" y="2405251"/>
                  <a:pt x="699756" y="2405251"/>
                </a:cubicBezTo>
                <a:cubicBezTo>
                  <a:pt x="507464" y="2405251"/>
                  <a:pt x="321998" y="2375994"/>
                  <a:pt x="147559" y="2321685"/>
                </a:cubicBezTo>
                <a:lnTo>
                  <a:pt x="0" y="2267625"/>
                </a:lnTo>
                <a:lnTo>
                  <a:pt x="0" y="1933426"/>
                </a:lnTo>
                <a:lnTo>
                  <a:pt x="95174" y="1979328"/>
                </a:lnTo>
                <a:cubicBezTo>
                  <a:pt x="280998" y="2058017"/>
                  <a:pt x="485302" y="2101530"/>
                  <a:pt x="699756" y="2101530"/>
                </a:cubicBezTo>
                <a:cubicBezTo>
                  <a:pt x="1557574" y="2101530"/>
                  <a:pt x="2252973" y="1405317"/>
                  <a:pt x="2252973" y="546494"/>
                </a:cubicBezTo>
                <a:cubicBezTo>
                  <a:pt x="2252973" y="385465"/>
                  <a:pt x="2228526" y="230152"/>
                  <a:pt x="2183144" y="84074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A15ECF5-ACE6-4452-9C54-46AF9176FE62}"/>
              </a:ext>
            </a:extLst>
          </p:cNvPr>
          <p:cNvSpPr/>
          <p:nvPr userDrawn="1"/>
        </p:nvSpPr>
        <p:spPr>
          <a:xfrm>
            <a:off x="0" y="5238344"/>
            <a:ext cx="3215689" cy="1619656"/>
          </a:xfrm>
          <a:custGeom>
            <a:avLst/>
            <a:gdLst>
              <a:gd name="connsiteX0" fmla="*/ 1553741 w 3215689"/>
              <a:gd name="connsiteY0" fmla="*/ 0 h 1619656"/>
              <a:gd name="connsiteX1" fmla="*/ 3209430 w 3215689"/>
              <a:gd name="connsiteY1" fmla="*/ 1495582 h 1619656"/>
              <a:gd name="connsiteX2" fmla="*/ 3215689 w 3215689"/>
              <a:gd name="connsiteY2" fmla="*/ 1619656 h 1619656"/>
              <a:gd name="connsiteX3" fmla="*/ 2943479 w 3215689"/>
              <a:gd name="connsiteY3" fmla="*/ 1619656 h 1619656"/>
              <a:gd name="connsiteX4" fmla="*/ 2938625 w 3215689"/>
              <a:gd name="connsiteY4" fmla="*/ 1523413 h 1619656"/>
              <a:gd name="connsiteX5" fmla="*/ 1553741 w 3215689"/>
              <a:gd name="connsiteY5" fmla="*/ 272210 h 1619656"/>
              <a:gd name="connsiteX6" fmla="*/ 168857 w 3215689"/>
              <a:gd name="connsiteY6" fmla="*/ 1523413 h 1619656"/>
              <a:gd name="connsiteX7" fmla="*/ 164003 w 3215689"/>
              <a:gd name="connsiteY7" fmla="*/ 1619656 h 1619656"/>
              <a:gd name="connsiteX8" fmla="*/ 0 w 3215689"/>
              <a:gd name="connsiteY8" fmla="*/ 1619656 h 1619656"/>
              <a:gd name="connsiteX9" fmla="*/ 0 w 3215689"/>
              <a:gd name="connsiteY9" fmla="*/ 1072838 h 1619656"/>
              <a:gd name="connsiteX10" fmla="*/ 20248 w 3215689"/>
              <a:gd name="connsiteY10" fmla="*/ 1017464 h 1619656"/>
              <a:gd name="connsiteX11" fmla="*/ 1553741 w 3215689"/>
              <a:gd name="connsiteY11" fmla="*/ 0 h 16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5689" h="1619656">
                <a:moveTo>
                  <a:pt x="1553741" y="0"/>
                </a:moveTo>
                <a:cubicBezTo>
                  <a:pt x="2415451" y="0"/>
                  <a:pt x="3124202" y="655536"/>
                  <a:pt x="3209430" y="1495582"/>
                </a:cubicBezTo>
                <a:lnTo>
                  <a:pt x="3215689" y="1619656"/>
                </a:lnTo>
                <a:lnTo>
                  <a:pt x="2943479" y="1619656"/>
                </a:lnTo>
                <a:lnTo>
                  <a:pt x="2938625" y="1523413"/>
                </a:lnTo>
                <a:cubicBezTo>
                  <a:pt x="2867337" y="820631"/>
                  <a:pt x="2274510" y="272210"/>
                  <a:pt x="1553741" y="272210"/>
                </a:cubicBezTo>
                <a:cubicBezTo>
                  <a:pt x="832972" y="272210"/>
                  <a:pt x="240145" y="820631"/>
                  <a:pt x="168857" y="1523413"/>
                </a:cubicBezTo>
                <a:lnTo>
                  <a:pt x="164003" y="1619656"/>
                </a:lnTo>
                <a:lnTo>
                  <a:pt x="0" y="1619656"/>
                </a:lnTo>
                <a:lnTo>
                  <a:pt x="0" y="1072838"/>
                </a:lnTo>
                <a:lnTo>
                  <a:pt x="20248" y="1017464"/>
                </a:lnTo>
                <a:cubicBezTo>
                  <a:pt x="272899" y="419543"/>
                  <a:pt x="864373" y="0"/>
                  <a:pt x="1553741" y="0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D8DBD9-A5BB-4B13-875D-510DE0700A50}"/>
              </a:ext>
            </a:extLst>
          </p:cNvPr>
          <p:cNvGrpSpPr/>
          <p:nvPr userDrawn="1"/>
        </p:nvGrpSpPr>
        <p:grpSpPr>
          <a:xfrm>
            <a:off x="8124626" y="495300"/>
            <a:ext cx="3238477" cy="3223520"/>
            <a:chOff x="9827820" y="394418"/>
            <a:chExt cx="1792800" cy="17928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45013CC-B7A8-4481-8890-C1C5EF75C1F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5D9050-B690-4063-A135-EB90FF3D6A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2" b="20472"/>
            <a:stretch/>
          </p:blipFill>
          <p:spPr>
            <a:xfrm>
              <a:off x="9950655" y="840303"/>
              <a:ext cx="1483631" cy="436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9281512-8D4E-4522-A3EF-17B24041213D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rgbClr val="E32213"/>
                  </a:solidFill>
                </a:rPr>
                <a:t>INTEGRATED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DIGITAL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FACTORY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EF00E9-E370-40ED-B107-51D2D4B3DD2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2938" y="4502150"/>
            <a:ext cx="852487" cy="1717675"/>
          </a:xfrm>
          <a:prstGeom prst="line">
            <a:avLst/>
          </a:prstGeom>
          <a:ln w="7112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43DC5BB-9895-48FB-90A0-961D93C3320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29225" y="3971925"/>
            <a:ext cx="482600" cy="987425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34268-60FA-4A64-8B38-78DBBA15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58221" y="6353954"/>
            <a:ext cx="1160350" cy="365125"/>
          </a:xfrm>
        </p:spPr>
        <p:txBody>
          <a:bodyPr/>
          <a:lstStyle>
            <a:lvl1pPr algn="r">
              <a:defRPr sz="14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972335-DE64-4B5A-B7A6-82A785120704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72FD3D3-A4F6-484D-986C-72C0E2C87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650" y="6353175"/>
            <a:ext cx="4975225" cy="365125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>
                <a:latin typeface="Lato" panose="020F0502020204030203" pitchFamily="34" charset="0"/>
              </a:rPr>
              <a:t>Auteur - Lieu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30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FCD6-C77C-47D7-BA67-B7B48A5BE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BE716-6D18-42F1-91FA-EB03F3A4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buClr>
                <a:srgbClr val="DA4234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lvl="8"/>
            <a:r>
              <a:rPr lang="fr-FR" dirty="0"/>
              <a:t>Neuvième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F2579-91AD-4193-B27A-777A4EA7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6B648-989D-439B-B9E1-BDCE96790ADA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5B0C7-936B-4A90-8EE7-85586E93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7F8390-39A2-4D1D-8A38-AC6A6161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59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3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>
            <a:extLst>
              <a:ext uri="{FF2B5EF4-FFF2-40B4-BE49-F238E27FC236}">
                <a16:creationId xmlns:a16="http://schemas.microsoft.com/office/drawing/2014/main" id="{25AA33B8-4035-41E5-848F-D1048FCE86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" y="-1"/>
            <a:ext cx="12191161" cy="685866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9E0116-1A38-432C-A9C2-151C59BF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5836065" cy="4862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BAD30-083E-4AAC-A933-7EF80083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3916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68A7-1262-4B38-8840-B3B844E05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CF8CA-15BF-4C83-8677-03CD858906A0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FD7D3-7C46-495A-BDDD-510E78AD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64"/>
            <a:ext cx="47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304CD9-8B9B-4468-BB6E-5047949A5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219" y="6356364"/>
            <a:ext cx="598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3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5" r:id="rId2"/>
    <p:sldLayoutId id="2147483726" r:id="rId3"/>
    <p:sldLayoutId id="2147483727" r:id="rId4"/>
    <p:sldLayoutId id="2147483729" r:id="rId5"/>
    <p:sldLayoutId id="2147483730" r:id="rId6"/>
    <p:sldLayoutId id="2147483734" r:id="rId7"/>
  </p:sldLayoutIdLst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lang="fr-FR" sz="2800" b="1" kern="1200" dirty="0" smtClean="0">
          <a:solidFill>
            <a:schemeClr val="bg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lang="fr-FR" sz="1600" kern="1200" dirty="0" smtClean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028607" indent="-285750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2">
            <a:extLst>
              <a:ext uri="{FF2B5EF4-FFF2-40B4-BE49-F238E27FC236}">
                <a16:creationId xmlns:a16="http://schemas.microsoft.com/office/drawing/2014/main" id="{78C590A2-6B51-403C-8789-27D9E8A660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" y="-1"/>
            <a:ext cx="12191161" cy="685866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9E0116-1A38-432C-A9C2-151C59BF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5836065" cy="4862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BAD30-083E-4AAC-A933-7EF80083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3916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68A7-1262-4B38-8840-B3B844E05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948850-2B47-4F1B-B077-DAD858117B20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FD7D3-7C46-495A-BDDD-510E78AD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64"/>
            <a:ext cx="47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8D1F7593-0132-47CE-8DD3-CFE7A48ED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219" y="6356364"/>
            <a:ext cx="598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302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lang="fr-FR" sz="2800" b="1" kern="1200" dirty="0" smtClean="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286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lang="fr-FR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045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185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327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470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628613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085757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542900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3">
            <a:extLst>
              <a:ext uri="{FF2B5EF4-FFF2-40B4-BE49-F238E27FC236}">
                <a16:creationId xmlns:a16="http://schemas.microsoft.com/office/drawing/2014/main" id="{618E716E-2F48-489B-B416-1EF2461E80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" y="6156"/>
            <a:ext cx="12179041" cy="685184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9E0116-1A38-432C-A9C2-151C59BF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5836065" cy="4862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BAD30-083E-4AAC-A933-7EF80083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3916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marL="3885718" marR="0" lvl="8" indent="-228573" algn="l" defTabSz="91428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23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dirty="0"/>
              <a:t>Neuvième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68A7-1262-4B38-8840-B3B844E05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D73D53-27AE-42DD-A5E4-7DF517CAF4E3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FD7D3-7C46-495A-BDDD-510E78AD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64"/>
            <a:ext cx="47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4C573359-E516-4339-B1F4-F6B57FEF2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219" y="6356364"/>
            <a:ext cx="598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71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lang="fr-FR" sz="2800" b="1" kern="1200" dirty="0" smtClean="0">
          <a:solidFill>
            <a:schemeClr val="bg1"/>
          </a:solidFill>
          <a:highlight>
            <a:srgbClr val="E32213"/>
          </a:highlight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lang="fr-FR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028607" indent="-285750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85750" indent="-285750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nuova%20opzione%20per%20selezionare%20manualmente%20l'utensile.mp4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fresa%20entrata%20al%20centro%20e%20selezione%20cilindri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cam/cam%202d%20boost%20ottimizzazione%20a%20spirale.mp4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fresa%202d%20boost%20entrata%20su%20preforo.mp4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hyperlink" Target="cam/cam%202d%20entrata%20in%20elica%20per%20boost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2d%20ciclo%20gola%20con%20cont%20integrata.mp4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cam/cam%202d%20costruzione%20dei%20percorsi%20di%20entrata%20e%20uscita.mp4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2d%20entrata%20e%20uscita%20in%20diagonale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2d%20ricalcolo%20ricoprimento%20con%20fondo%20reale%20della%20fresa.mp4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../../Program%20Files/TOPSOLID/TopSolid%207.17/Cam/NC/Kernel/UI.Tools/Resources/Function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3d%20cont%203d.mp4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cam/cam%203%20assi%20fresa%20a%20barile%20liv%20in%20Z.mp4" TargetMode="External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3%20assi%20entrata%20su%20facce%20piane%20liv%20in%20z.mp4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3d%20uscita%20tangente%20dalle%20facce%20piane.mp4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3d%20profili%20speciali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3d%20toll%20di%20lavorazione%20su%20superfici.mp4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cam/cam%203d%20ripresa%20materiale%20max%20dist.mp4" TargetMode="External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5%20assi%20gestione%20staffe.mp4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5%20assi%20gestione%20punto%20contatto%20utensile.mp4" TargetMode="External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5%20assi%20smusso%204_1%203_2.mp4" TargetMode="Externa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sgrossatura%205x%20automatica.mp4" TargetMode="Externa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cam/testa%20d'andrea%20approccio.mp4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tornio%20nuova%20gestione%20testa%20d'andrea.mp4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tornitura%20rimozione%20delle%20gole.mp4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tornio%20troncatura%20automatica.mp4" TargetMode="Externa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tornitura%20finitura%20gestione%20del%20grezzo.mp4" TargetMode="Externa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cam/tornio%20filetto%20per%20profilo.mp4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tornitura%20aumento%20dim%20del%20grezzo.mp4" TargetMode="Externa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cam/inspection%20toll%20di%20forma.mp4" TargetMode="External"/><Relationship Id="rId2" Type="http://schemas.openxmlformats.org/officeDocument/2006/relationships/hyperlink" Target="https://learning.topsolid.com/course/view.php?id=6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inspection%201.mp4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tornio%20movimento%20con%20contromandrino.mp4" TargetMode="Externa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wire%20ordinamento%20per%20regime.mp4" TargetMode="Externa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wire%20stop%20sul%20percorso.mp4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0.png"/><Relationship Id="rId4" Type="http://schemas.openxmlformats.org/officeDocument/2006/relationships/hyperlink" Target="cam/tavola%20cam%20dimensionamento%20grezzo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hyperlink" Target="https://learning.topsolid.com/course/view.php?id=675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SIMUL%20importazione%20file%20iso.mp4" TargetMode="Externa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cam/cam%20simul%20simulazione%20con%20rimozione%20materiale%20e%20collisioni.mp4" TargetMode="External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simul%20pre%20analisi.mp4" TargetMode="Externa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cam/cam%20simul%20nuove%20finetre%20di%20analisi.mp4" TargetMode="External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cam/cam%20simul%20ray%20tracing.mp4" TargetMode="External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simul%20ray%20tracing%202.mp4" TargetMode="Externa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0.png"/><Relationship Id="rId4" Type="http://schemas.openxmlformats.org/officeDocument/2006/relationships/hyperlink" Target="cam/Ottimizzazione%20percorsi.mp4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hyperlink" Target="https://learning.topsolid.com/course/view.php?id=6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operator%20comparazione.mp4" TargetMode="External"/><Relationship Id="rId5" Type="http://schemas.openxmlformats.org/officeDocument/2006/relationships/image" Target="../media/image10.png"/><Relationship Id="rId4" Type="http://schemas.openxmlformats.org/officeDocument/2006/relationships/hyperlink" Target="cam/operator1.mp4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.topsolid.com/course/view.php?id=6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sovrametalli%20su%20forature.mp4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cam/cam%20ottimizzazione%20sui%20fori%204%20assi.mp4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hyperlink" Target="https://learning.topsolid.com/course/view.php?id=67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m/cam%20punto%20di%20entrata%20sulle%20forature.mp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cam/cam%20nuova%20traduzione%20su%20maschiatura.mp4" TargetMode="External"/><Relationship Id="rId2" Type="http://schemas.openxmlformats.org/officeDocument/2006/relationships/hyperlink" Target="https://learning.topsolid.com/course/view.php?id=6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cam/cam%20rimozione%20dei%20fori%20nel%20cad.mp4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FF8FC-6504-4F0B-A96B-85CB533BE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49" y="4356812"/>
            <a:ext cx="6282922" cy="818600"/>
          </a:xfrm>
        </p:spPr>
        <p:txBody>
          <a:bodyPr>
            <a:normAutofit/>
          </a:bodyPr>
          <a:lstStyle/>
          <a:p>
            <a:r>
              <a:rPr lang="fr-FR" dirty="0" err="1"/>
              <a:t>Novita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versione</a:t>
            </a:r>
            <a:r>
              <a:rPr lang="fr-FR" dirty="0"/>
              <a:t> 7.17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FC6B2A-B87F-4218-BA38-44986BD34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49" y="5270914"/>
            <a:ext cx="6282922" cy="655145"/>
          </a:xfrm>
        </p:spPr>
        <p:txBody>
          <a:bodyPr/>
          <a:lstStyle/>
          <a:p>
            <a:r>
              <a:rPr lang="fr-FR" dirty="0" err="1"/>
              <a:t>TopSolid’Inspection</a:t>
            </a:r>
            <a:endParaRPr lang="fr-FR" dirty="0"/>
          </a:p>
          <a:p>
            <a:r>
              <a:rPr lang="fr-FR" dirty="0" err="1"/>
              <a:t>TopSolid’Cam</a:t>
            </a:r>
            <a:endParaRPr lang="fr-FR" dirty="0"/>
          </a:p>
          <a:p>
            <a:r>
              <a:rPr lang="fr-FR"/>
              <a:t>TopSolid’Operator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90D0B3-0108-4FAA-9D61-BB4824E9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7A47ED0-57F1-4974-85D8-A1F62005A19A}" type="datetime1">
              <a:rPr lang="fr-FR" smtClean="0"/>
              <a:t>19/07/2023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490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Opzione</a:t>
            </a:r>
            <a:r>
              <a:rPr lang="fr-FR" dirty="0"/>
              <a:t> su </a:t>
            </a:r>
            <a:r>
              <a:rPr lang="fr-FR" dirty="0" err="1"/>
              <a:t>selezione</a:t>
            </a:r>
            <a:r>
              <a:rPr lang="fr-FR" dirty="0"/>
              <a:t> 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5660136" cy="4351338"/>
          </a:xfrm>
        </p:spPr>
        <p:txBody>
          <a:bodyPr>
            <a:normAutofit/>
          </a:bodyPr>
          <a:lstStyle/>
          <a:p>
            <a:r>
              <a:rPr lang="en-US" dirty="0"/>
              <a:t>Nuova </a:t>
            </a:r>
            <a:r>
              <a:rPr lang="en-US" dirty="0" err="1"/>
              <a:t>opzione</a:t>
            </a:r>
            <a:r>
              <a:rPr lang="en-US" dirty="0"/>
              <a:t> per la </a:t>
            </a:r>
            <a:r>
              <a:rPr lang="en-US" dirty="0" err="1"/>
              <a:t>selezione</a:t>
            </a:r>
            <a:r>
              <a:rPr lang="en-US" dirty="0"/>
              <a:t> </a:t>
            </a:r>
            <a:r>
              <a:rPr lang="en-US" dirty="0" err="1"/>
              <a:t>dell’utensile</a:t>
            </a:r>
            <a:r>
              <a:rPr lang="en-US" dirty="0"/>
              <a:t>,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selezione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superficie</a:t>
            </a:r>
            <a:r>
              <a:rPr lang="en-US" dirty="0"/>
              <a:t> di </a:t>
            </a:r>
            <a:r>
              <a:rPr lang="en-US" dirty="0" err="1"/>
              <a:t>lavoro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puo</a:t>
            </a:r>
            <a:r>
              <a:rPr lang="en-US" dirty="0"/>
              <a:t> </a:t>
            </a:r>
            <a:r>
              <a:rPr lang="en-US" dirty="0" err="1"/>
              <a:t>disattivare</a:t>
            </a:r>
            <a:r>
              <a:rPr lang="en-US" dirty="0"/>
              <a:t> la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dell’utensle</a:t>
            </a:r>
            <a:r>
              <a:rPr lang="en-US" dirty="0"/>
              <a:t> </a:t>
            </a:r>
            <a:r>
              <a:rPr lang="en-US" dirty="0" err="1"/>
              <a:t>automatica</a:t>
            </a:r>
            <a:r>
              <a:rPr lang="en-US" dirty="0"/>
              <a:t> in </a:t>
            </a:r>
            <a:r>
              <a:rPr lang="en-US" dirty="0" err="1"/>
              <a:t>topsolid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10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AE609FD5-7CB7-D49E-318C-F860A09FC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Immagine 7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889F5F49-4E6F-1747-1216-9BD73FA7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16" y="2581869"/>
            <a:ext cx="7086339" cy="3982474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7E01C0F4-913E-E89B-34A4-15A72135A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75" y="3648761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5660136" cy="4351338"/>
          </a:xfrm>
        </p:spPr>
        <p:txBody>
          <a:bodyPr>
            <a:normAutofit/>
          </a:bodyPr>
          <a:lstStyle/>
          <a:p>
            <a:r>
              <a:rPr lang="en-US" dirty="0" err="1"/>
              <a:t>Tasca</a:t>
            </a:r>
            <a:r>
              <a:rPr lang="en-US" dirty="0"/>
              <a:t>/</a:t>
            </a:r>
            <a:r>
              <a:rPr lang="en-US" dirty="0" err="1"/>
              <a:t>Spianatura</a:t>
            </a:r>
            <a:r>
              <a:rPr lang="en-US" dirty="0"/>
              <a:t> – </a:t>
            </a:r>
            <a:r>
              <a:rPr lang="en-US" dirty="0" err="1"/>
              <a:t>contronatura</a:t>
            </a:r>
            <a:r>
              <a:rPr lang="en-US" dirty="0"/>
              <a:t> e </a:t>
            </a:r>
            <a:r>
              <a:rPr lang="en-US" dirty="0" err="1"/>
              <a:t>contornatura</a:t>
            </a:r>
            <a:r>
              <a:rPr lang="en-US" dirty="0"/>
              <a:t> per </a:t>
            </a:r>
            <a:r>
              <a:rPr lang="en-US" dirty="0" err="1"/>
              <a:t>rettifica</a:t>
            </a:r>
            <a:r>
              <a:rPr lang="en-US" dirty="0"/>
              <a:t> è </a:t>
            </a:r>
            <a:r>
              <a:rPr lang="en-US" dirty="0" err="1"/>
              <a:t>stata</a:t>
            </a:r>
            <a:r>
              <a:rPr lang="en-US" dirty="0"/>
              <a:t> </a:t>
            </a:r>
            <a:r>
              <a:rPr lang="en-US" dirty="0" err="1"/>
              <a:t>integrata</a:t>
            </a:r>
            <a:r>
              <a:rPr lang="en-US" dirty="0"/>
              <a:t> la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cilindri</a:t>
            </a:r>
            <a:r>
              <a:rPr lang="en-US" dirty="0"/>
              <a:t> come per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fori</a:t>
            </a:r>
            <a:r>
              <a:rPr lang="en-US" dirty="0"/>
              <a:t> (</a:t>
            </a:r>
            <a:r>
              <a:rPr lang="en-US" dirty="0" err="1"/>
              <a:t>attenzione</a:t>
            </a:r>
            <a:r>
              <a:rPr lang="en-US" dirty="0"/>
              <a:t> la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attiva</a:t>
            </a:r>
            <a:r>
              <a:rPr lang="en-US" dirty="0"/>
              <a:t> solo se le </a:t>
            </a:r>
            <a:r>
              <a:rPr lang="en-US" dirty="0" err="1"/>
              <a:t>geometrie</a:t>
            </a:r>
            <a:r>
              <a:rPr lang="en-US" dirty="0"/>
              <a:t> </a:t>
            </a:r>
            <a:r>
              <a:rPr lang="en-US" dirty="0" err="1"/>
              <a:t>selezionate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cilindri</a:t>
            </a:r>
            <a:r>
              <a:rPr lang="en-US" dirty="0"/>
              <a:t>)</a:t>
            </a:r>
          </a:p>
          <a:p>
            <a:r>
              <a:rPr lang="en-US" dirty="0" err="1"/>
              <a:t>Tasca</a:t>
            </a:r>
            <a:r>
              <a:rPr lang="en-US" dirty="0"/>
              <a:t>/</a:t>
            </a:r>
            <a:r>
              <a:rPr lang="en-US" dirty="0" err="1"/>
              <a:t>Spianatura</a:t>
            </a:r>
            <a:r>
              <a:rPr lang="en-US" dirty="0"/>
              <a:t> – </a:t>
            </a:r>
            <a:r>
              <a:rPr lang="en-US" dirty="0" err="1"/>
              <a:t>contronatura</a:t>
            </a:r>
            <a:r>
              <a:rPr lang="en-US" dirty="0"/>
              <a:t> e </a:t>
            </a:r>
            <a:r>
              <a:rPr lang="en-US" dirty="0" err="1"/>
              <a:t>contornatura</a:t>
            </a:r>
            <a:r>
              <a:rPr lang="en-US" dirty="0"/>
              <a:t> per </a:t>
            </a:r>
            <a:r>
              <a:rPr lang="en-US" dirty="0" err="1"/>
              <a:t>rettifica</a:t>
            </a:r>
            <a:r>
              <a:rPr lang="en-US" dirty="0"/>
              <a:t>  </a:t>
            </a:r>
            <a:r>
              <a:rPr lang="en-US" dirty="0" err="1"/>
              <a:t>inserita</a:t>
            </a:r>
            <a:r>
              <a:rPr lang="en-US" dirty="0"/>
              <a:t> </a:t>
            </a:r>
            <a:r>
              <a:rPr lang="en-US" dirty="0" err="1"/>
              <a:t>l’opzione</a:t>
            </a:r>
            <a:r>
              <a:rPr lang="en-US" dirty="0"/>
              <a:t> </a:t>
            </a:r>
            <a:r>
              <a:rPr lang="en-US" dirty="0" err="1"/>
              <a:t>entra</a:t>
            </a:r>
            <a:r>
              <a:rPr lang="en-US" dirty="0"/>
              <a:t> al </a:t>
            </a:r>
            <a:r>
              <a:rPr lang="en-US" dirty="0" err="1"/>
              <a:t>centro</a:t>
            </a:r>
            <a:r>
              <a:rPr lang="en-US" dirty="0"/>
              <a:t> del </a:t>
            </a:r>
            <a:r>
              <a:rPr lang="en-US" dirty="0" err="1"/>
              <a:t>foro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11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AE609FD5-7CB7-D49E-318C-F860A09FC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Immagine 6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DD9DE2BB-F22B-F527-2D3C-56DBBE736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1" y="149059"/>
            <a:ext cx="3185052" cy="5472260"/>
          </a:xfrm>
          <a:prstGeom prst="rect">
            <a:avLst/>
          </a:prstGeom>
        </p:spPr>
      </p:pic>
      <p:pic>
        <p:nvPicPr>
          <p:cNvPr id="11" name="Immagine 10" descr="Immagine che contiene testo, schermata, linea, software&#10;&#10;Descrizione generata automaticamente">
            <a:extLst>
              <a:ext uri="{FF2B5EF4-FFF2-40B4-BE49-F238E27FC236}">
                <a16:creationId xmlns:a16="http://schemas.microsoft.com/office/drawing/2014/main" id="{B478CF9B-A822-1BAF-5B76-172E17494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22" y="4392340"/>
            <a:ext cx="8145012" cy="2172003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CA476907-3E4B-2D33-10DD-4197FAA47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16" y="2885189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2d: BOOSTMILLING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075851"/>
            <a:ext cx="640573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Nuova </a:t>
            </a:r>
            <a:r>
              <a:rPr lang="en-US" dirty="0" err="1"/>
              <a:t>opzione</a:t>
            </a:r>
            <a:r>
              <a:rPr lang="en-US" dirty="0"/>
              <a:t> se </a:t>
            </a:r>
            <a:r>
              <a:rPr lang="en-US" dirty="0" err="1"/>
              <a:t>presente</a:t>
            </a:r>
            <a:r>
              <a:rPr lang="en-US" dirty="0"/>
              <a:t> un pre-</a:t>
            </a:r>
            <a:r>
              <a:rPr lang="en-US" dirty="0" err="1"/>
              <a:t>foro</a:t>
            </a:r>
            <a:r>
              <a:rPr lang="en-US" dirty="0"/>
              <a:t> </a:t>
            </a:r>
            <a:r>
              <a:rPr lang="en-US" dirty="0" err="1"/>
              <a:t>entra</a:t>
            </a:r>
            <a:r>
              <a:rPr lang="en-US" dirty="0"/>
              <a:t> in </a:t>
            </a:r>
            <a:r>
              <a:rPr lang="en-US" dirty="0" err="1"/>
              <a:t>automatico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pre-</a:t>
            </a:r>
            <a:r>
              <a:rPr lang="en-US" dirty="0" err="1"/>
              <a:t>foro</a:t>
            </a:r>
            <a:r>
              <a:rPr lang="en-US" dirty="0"/>
              <a:t>, non è piu </a:t>
            </a:r>
            <a:r>
              <a:rPr lang="en-US" dirty="0" err="1"/>
              <a:t>necessario</a:t>
            </a:r>
            <a:r>
              <a:rPr lang="en-US" dirty="0"/>
              <a:t> </a:t>
            </a:r>
            <a:r>
              <a:rPr lang="en-US" dirty="0" err="1"/>
              <a:t>inserire</a:t>
            </a:r>
            <a:r>
              <a:rPr lang="en-US" dirty="0"/>
              <a:t> il punto in </a:t>
            </a:r>
            <a:r>
              <a:rPr lang="en-US" dirty="0" err="1"/>
              <a:t>manuale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Aggiunto</a:t>
            </a:r>
            <a:r>
              <a:rPr lang="en-US" dirty="0"/>
              <a:t> </a:t>
            </a:r>
            <a:r>
              <a:rPr lang="en-US" dirty="0" err="1"/>
              <a:t>parametro</a:t>
            </a:r>
            <a:r>
              <a:rPr lang="en-US" dirty="0"/>
              <a:t> di </a:t>
            </a:r>
            <a:r>
              <a:rPr lang="en-US" dirty="0" err="1"/>
              <a:t>entrata</a:t>
            </a:r>
            <a:r>
              <a:rPr lang="en-US" dirty="0"/>
              <a:t> </a:t>
            </a:r>
            <a:r>
              <a:rPr lang="en-US" dirty="0" err="1"/>
              <a:t>periferica</a:t>
            </a:r>
            <a:r>
              <a:rPr lang="en-US" dirty="0"/>
              <a:t> per non far </a:t>
            </a:r>
            <a:r>
              <a:rPr lang="en-US" dirty="0" err="1"/>
              <a:t>scendere</a:t>
            </a:r>
            <a:r>
              <a:rPr lang="en-US" dirty="0"/>
              <a:t> </a:t>
            </a:r>
            <a:r>
              <a:rPr lang="en-US" dirty="0" err="1"/>
              <a:t>l’utensile</a:t>
            </a:r>
            <a:r>
              <a:rPr lang="en-US" dirty="0"/>
              <a:t> </a:t>
            </a:r>
            <a:r>
              <a:rPr lang="en-US" dirty="0" err="1"/>
              <a:t>troppo</a:t>
            </a:r>
            <a:r>
              <a:rPr lang="en-US" dirty="0"/>
              <a:t> </a:t>
            </a:r>
            <a:r>
              <a:rPr lang="en-US" dirty="0" err="1"/>
              <a:t>lontano</a:t>
            </a:r>
            <a:r>
              <a:rPr lang="en-US" dirty="0"/>
              <a:t> dal </a:t>
            </a:r>
            <a:r>
              <a:rPr lang="en-US" dirty="0" err="1"/>
              <a:t>preforo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Nuovo </a:t>
            </a:r>
            <a:r>
              <a:rPr lang="en-US" dirty="0" err="1"/>
              <a:t>algoritmo</a:t>
            </a:r>
            <a:r>
              <a:rPr lang="en-US" dirty="0"/>
              <a:t> di </a:t>
            </a:r>
            <a:r>
              <a:rPr lang="en-US" dirty="0" err="1"/>
              <a:t>ottimizzazione</a:t>
            </a:r>
            <a:r>
              <a:rPr lang="en-US" dirty="0"/>
              <a:t> a </a:t>
            </a:r>
            <a:r>
              <a:rPr lang="en-US" dirty="0" err="1"/>
              <a:t>spirale</a:t>
            </a:r>
            <a:endParaRPr lang="en-US" dirty="0"/>
          </a:p>
          <a:p>
            <a:r>
              <a:rPr lang="en-US" dirty="0" err="1"/>
              <a:t>Modifica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gestione</a:t>
            </a:r>
            <a:r>
              <a:rPr lang="en-US" dirty="0"/>
              <a:t> </a:t>
            </a:r>
            <a:r>
              <a:rPr lang="en-US" dirty="0" err="1"/>
              <a:t>dell’entrata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pezzo</a:t>
            </a:r>
            <a:r>
              <a:rPr lang="en-US" dirty="0"/>
              <a:t> se </a:t>
            </a:r>
            <a:r>
              <a:rPr lang="en-US" dirty="0" err="1"/>
              <a:t>entrata</a:t>
            </a:r>
            <a:r>
              <a:rPr lang="en-US" dirty="0"/>
              <a:t> ad </a:t>
            </a:r>
            <a:r>
              <a:rPr lang="en-US" dirty="0" err="1"/>
              <a:t>elica</a:t>
            </a:r>
            <a:r>
              <a:rPr lang="en-US" dirty="0"/>
              <a:t> </a:t>
            </a:r>
            <a:r>
              <a:rPr lang="en-US" dirty="0" err="1"/>
              <a:t>aggiunge</a:t>
            </a:r>
            <a:r>
              <a:rPr lang="en-US" dirty="0"/>
              <a:t> un </a:t>
            </a:r>
            <a:r>
              <a:rPr lang="en-US" dirty="0" err="1"/>
              <a:t>giro</a:t>
            </a:r>
            <a:r>
              <a:rPr lang="en-US" dirty="0"/>
              <a:t> a zero per non </a:t>
            </a:r>
            <a:r>
              <a:rPr lang="en-US" dirty="0" err="1"/>
              <a:t>invcontrate</a:t>
            </a:r>
            <a:r>
              <a:rPr lang="en-US" dirty="0"/>
              <a:t> </a:t>
            </a:r>
            <a:r>
              <a:rPr lang="en-US" dirty="0" err="1"/>
              <a:t>troppo</a:t>
            </a:r>
            <a:r>
              <a:rPr lang="en-US" dirty="0"/>
              <a:t> </a:t>
            </a:r>
            <a:r>
              <a:rPr lang="en-US" dirty="0" err="1"/>
              <a:t>materiale</a:t>
            </a:r>
            <a:r>
              <a:rPr lang="en-US" dirty="0"/>
              <a:t> (</a:t>
            </a:r>
            <a:r>
              <a:rPr lang="en-US" dirty="0" err="1"/>
              <a:t>automatico</a:t>
            </a:r>
            <a:r>
              <a:rPr lang="en-US" dirty="0"/>
              <a:t> sui file </a:t>
            </a:r>
            <a:r>
              <a:rPr lang="en-US" dirty="0" err="1"/>
              <a:t>nuovi</a:t>
            </a:r>
            <a:r>
              <a:rPr lang="en-US" dirty="0"/>
              <a:t> </a:t>
            </a:r>
            <a:r>
              <a:rPr lang="en-US" dirty="0" err="1"/>
              <a:t>fatti</a:t>
            </a:r>
            <a:r>
              <a:rPr lang="en-US" dirty="0"/>
              <a:t> in 7.17 sui </a:t>
            </a:r>
            <a:r>
              <a:rPr lang="en-US" dirty="0" err="1"/>
              <a:t>vecchi</a:t>
            </a:r>
            <a:r>
              <a:rPr lang="en-US" dirty="0"/>
              <a:t> file </a:t>
            </a:r>
            <a:r>
              <a:rPr lang="en-US" dirty="0" err="1"/>
              <a:t>fatti</a:t>
            </a:r>
            <a:r>
              <a:rPr lang="en-US" dirty="0"/>
              <a:t> con le version </a:t>
            </a:r>
            <a:r>
              <a:rPr lang="en-US" dirty="0" err="1"/>
              <a:t>precedenti</a:t>
            </a:r>
            <a:r>
              <a:rPr lang="en-US" dirty="0"/>
              <a:t> </a:t>
            </a:r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aggiornati</a:t>
            </a:r>
            <a:r>
              <a:rPr lang="en-US" dirty="0"/>
              <a:t> e </a:t>
            </a:r>
            <a:r>
              <a:rPr lang="en-US" dirty="0" err="1"/>
              <a:t>ricostruiti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12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Immagine 6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FFCD261F-5A94-E8A6-EB32-B6C83CA0C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41" y="1284577"/>
            <a:ext cx="3988757" cy="3895452"/>
          </a:xfrm>
          <a:prstGeom prst="rect">
            <a:avLst/>
          </a:prstGeom>
        </p:spPr>
      </p:pic>
      <p:pic>
        <p:nvPicPr>
          <p:cNvPr id="9" name="Immagine 8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5293AF8F-9951-4242-D771-5209399C9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68" y="3074607"/>
            <a:ext cx="3734233" cy="3646882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82B392A1-B5DB-68CE-4124-706FD0FE2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39" y="1659117"/>
            <a:ext cx="678159" cy="678159"/>
          </a:xfrm>
          <a:prstGeom prst="rect">
            <a:avLst/>
          </a:prstGeom>
        </p:spPr>
      </p:pic>
      <p:pic>
        <p:nvPicPr>
          <p:cNvPr id="8" name="Immagine 7" descr="Immagine che contiene cerchio, design&#10;&#10;Descrizione generata automaticamente">
            <a:hlinkClick r:id="rId8" action="ppaction://hlinkfile"/>
            <a:extLst>
              <a:ext uri="{FF2B5EF4-FFF2-40B4-BE49-F238E27FC236}">
                <a16:creationId xmlns:a16="http://schemas.microsoft.com/office/drawing/2014/main" id="{025087A7-9ED7-BCE8-0CD3-55E57348C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26" y="5381165"/>
            <a:ext cx="625444" cy="625444"/>
          </a:xfrm>
          <a:prstGeom prst="rect">
            <a:avLst/>
          </a:prstGeom>
        </p:spPr>
      </p:pic>
      <p:pic>
        <p:nvPicPr>
          <p:cNvPr id="10" name="Immagine 9" descr="Immagine che contiene cerchio, design&#10;&#10;Descrizione generata automaticamente">
            <a:hlinkClick r:id="rId9" action="ppaction://hlinkfile"/>
            <a:extLst>
              <a:ext uri="{FF2B5EF4-FFF2-40B4-BE49-F238E27FC236}">
                <a16:creationId xmlns:a16="http://schemas.microsoft.com/office/drawing/2014/main" id="{06387741-0155-5C44-B4FE-67AFF5D7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12" y="3089921"/>
            <a:ext cx="678158" cy="6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6405736" cy="4351338"/>
          </a:xfrm>
        </p:spPr>
        <p:txBody>
          <a:bodyPr>
            <a:normAutofit/>
          </a:bodyPr>
          <a:lstStyle/>
          <a:p>
            <a:r>
              <a:rPr lang="en-US" dirty="0" err="1"/>
              <a:t>Ciclo</a:t>
            </a:r>
            <a:r>
              <a:rPr lang="en-US" dirty="0"/>
              <a:t> GOLA: </a:t>
            </a:r>
            <a:r>
              <a:rPr lang="en-US" dirty="0" err="1"/>
              <a:t>tolta</a:t>
            </a:r>
            <a:r>
              <a:rPr lang="en-US" dirty="0"/>
              <a:t> </a:t>
            </a:r>
            <a:r>
              <a:rPr lang="en-US" dirty="0" err="1"/>
              <a:t>l’opzione</a:t>
            </a:r>
            <a:r>
              <a:rPr lang="en-US" dirty="0"/>
              <a:t> </a:t>
            </a:r>
            <a:r>
              <a:rPr lang="en-US" dirty="0" err="1"/>
              <a:t>ripresa</a:t>
            </a:r>
            <a:r>
              <a:rPr lang="en-US" dirty="0"/>
              <a:t> cresta e </a:t>
            </a:r>
            <a:r>
              <a:rPr lang="en-US" dirty="0" err="1"/>
              <a:t>aggiunto</a:t>
            </a:r>
            <a:r>
              <a:rPr lang="en-US" dirty="0"/>
              <a:t> la </a:t>
            </a:r>
            <a:r>
              <a:rPr lang="en-US" dirty="0" err="1"/>
              <a:t>contornatura</a:t>
            </a:r>
            <a:r>
              <a:rPr lang="en-US" dirty="0"/>
              <a:t> </a:t>
            </a:r>
            <a:r>
              <a:rPr lang="en-US" dirty="0" err="1"/>
              <a:t>integrata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13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Immagine 7" descr="Immagine che contiene testo, software, Icona del computer, linea&#10;&#10;Descrizione generata automaticamente">
            <a:extLst>
              <a:ext uri="{FF2B5EF4-FFF2-40B4-BE49-F238E27FC236}">
                <a16:creationId xmlns:a16="http://schemas.microsoft.com/office/drawing/2014/main" id="{759D4CEC-B993-62D8-31DD-2541E9D3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7" y="3496280"/>
            <a:ext cx="7278116" cy="2772162"/>
          </a:xfrm>
          <a:prstGeom prst="rect">
            <a:avLst/>
          </a:prstGeom>
        </p:spPr>
      </p:pic>
      <p:pic>
        <p:nvPicPr>
          <p:cNvPr id="11" name="Immagine 10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B84C666B-54D1-A6DD-F4BB-3D787D223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34" y="2243568"/>
            <a:ext cx="8145012" cy="2638793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FEE78873-D9D7-6607-12C4-2D93A1D6C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73" y="896719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828066" cy="4351338"/>
          </a:xfrm>
        </p:spPr>
        <p:txBody>
          <a:bodyPr>
            <a:normAutofit/>
          </a:bodyPr>
          <a:lstStyle/>
          <a:p>
            <a:r>
              <a:rPr lang="en-US" dirty="0" err="1"/>
              <a:t>Ciclo</a:t>
            </a:r>
            <a:r>
              <a:rPr lang="en-US" dirty="0"/>
              <a:t> CONTORNATURA: </a:t>
            </a:r>
            <a:r>
              <a:rPr lang="en-US" dirty="0" err="1"/>
              <a:t>inserita</a:t>
            </a:r>
            <a:r>
              <a:rPr lang="en-US" dirty="0"/>
              <a:t> </a:t>
            </a:r>
            <a:r>
              <a:rPr lang="en-US" dirty="0" err="1"/>
              <a:t>l’opzione</a:t>
            </a:r>
            <a:r>
              <a:rPr lang="en-US" dirty="0"/>
              <a:t> rampa se </a:t>
            </a:r>
            <a:r>
              <a:rPr lang="en-US" dirty="0" err="1"/>
              <a:t>entra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Pezzo</a:t>
            </a:r>
            <a:r>
              <a:rPr lang="en-US" dirty="0"/>
              <a:t> e piu </a:t>
            </a:r>
            <a:r>
              <a:rPr lang="en-US" dirty="0" err="1"/>
              <a:t>opzioni</a:t>
            </a:r>
            <a:r>
              <a:rPr lang="en-US" dirty="0"/>
              <a:t> se </a:t>
            </a:r>
            <a:r>
              <a:rPr lang="en-US" dirty="0" err="1"/>
              <a:t>entra</a:t>
            </a:r>
            <a:r>
              <a:rPr lang="en-US" dirty="0"/>
              <a:t> da </a:t>
            </a:r>
            <a:r>
              <a:rPr lang="en-US" dirty="0" err="1"/>
              <a:t>fuori</a:t>
            </a:r>
            <a:r>
              <a:rPr lang="en-US" dirty="0"/>
              <a:t> </a:t>
            </a:r>
            <a:r>
              <a:rPr lang="en-US" dirty="0" err="1"/>
              <a:t>Pezzo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Possibilità</a:t>
            </a:r>
            <a:r>
              <a:rPr lang="en-US" dirty="0"/>
              <a:t> di </a:t>
            </a:r>
            <a:r>
              <a:rPr lang="en-US" dirty="0" err="1"/>
              <a:t>attivare</a:t>
            </a:r>
            <a:r>
              <a:rPr lang="en-US" dirty="0"/>
              <a:t> il </a:t>
            </a:r>
            <a:r>
              <a:rPr lang="en-US" dirty="0" err="1"/>
              <a:t>correttore</a:t>
            </a:r>
            <a:r>
              <a:rPr lang="en-US" dirty="0"/>
              <a:t> prima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discesa</a:t>
            </a:r>
            <a:endParaRPr lang="en-US" dirty="0"/>
          </a:p>
          <a:p>
            <a:r>
              <a:rPr lang="en-US" dirty="0"/>
              <a:t>Se non </a:t>
            </a:r>
            <a:r>
              <a:rPr lang="en-US" dirty="0" err="1"/>
              <a:t>riesce</a:t>
            </a:r>
            <a:r>
              <a:rPr lang="en-US" dirty="0"/>
              <a:t> ad </a:t>
            </a:r>
            <a:r>
              <a:rPr lang="en-US" dirty="0" err="1"/>
              <a:t>applicare</a:t>
            </a:r>
            <a:r>
              <a:rPr lang="en-US" dirty="0"/>
              <a:t> </a:t>
            </a:r>
            <a:r>
              <a:rPr lang="en-US" dirty="0" err="1"/>
              <a:t>l’entrata</a:t>
            </a:r>
            <a:r>
              <a:rPr lang="en-US" dirty="0"/>
              <a:t> e </a:t>
            </a:r>
            <a:r>
              <a:rPr lang="en-US" dirty="0" err="1"/>
              <a:t>diventa</a:t>
            </a:r>
            <a:r>
              <a:rPr lang="en-US" dirty="0"/>
              <a:t> </a:t>
            </a:r>
            <a:r>
              <a:rPr lang="en-US" dirty="0" err="1"/>
              <a:t>diretta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ha il warning </a:t>
            </a:r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dirty="0" err="1"/>
              <a:t>eventi</a:t>
            </a:r>
            <a:endParaRPr lang="en-US" dirty="0"/>
          </a:p>
          <a:p>
            <a:r>
              <a:rPr lang="en-US" dirty="0" err="1"/>
              <a:t>Possibilità</a:t>
            </a:r>
            <a:r>
              <a:rPr lang="en-US" dirty="0"/>
              <a:t> di </a:t>
            </a:r>
            <a:r>
              <a:rPr lang="en-US" dirty="0" err="1"/>
              <a:t>costruire</a:t>
            </a:r>
            <a:r>
              <a:rPr lang="en-US" dirty="0"/>
              <a:t> un </a:t>
            </a:r>
            <a:r>
              <a:rPr lang="en-US" dirty="0" err="1"/>
              <a:t>percorso</a:t>
            </a:r>
            <a:r>
              <a:rPr lang="en-US" dirty="0"/>
              <a:t> </a:t>
            </a:r>
            <a:r>
              <a:rPr lang="en-US" dirty="0" err="1"/>
              <a:t>personalizzato</a:t>
            </a:r>
            <a:r>
              <a:rPr lang="en-US" dirty="0"/>
              <a:t> di </a:t>
            </a:r>
            <a:r>
              <a:rPr lang="en-US" dirty="0" err="1"/>
              <a:t>entrata</a:t>
            </a:r>
            <a:r>
              <a:rPr lang="en-US" dirty="0"/>
              <a:t>/</a:t>
            </a:r>
            <a:r>
              <a:rPr lang="en-US"/>
              <a:t>uscita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14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Immagine 6" descr="Immagine che contiene testo, schermata, linea, software&#10;&#10;Descrizione generata automaticamente">
            <a:extLst>
              <a:ext uri="{FF2B5EF4-FFF2-40B4-BE49-F238E27FC236}">
                <a16:creationId xmlns:a16="http://schemas.microsoft.com/office/drawing/2014/main" id="{24D98CA0-71F0-BAA0-70DA-A5653E7A3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36" y="1370129"/>
            <a:ext cx="6862401" cy="2648320"/>
          </a:xfrm>
          <a:prstGeom prst="rect">
            <a:avLst/>
          </a:prstGeom>
        </p:spPr>
      </p:pic>
      <p:pic>
        <p:nvPicPr>
          <p:cNvPr id="10" name="Immagine 9" descr="Immagine che contiene testo, linea, schermata, Carattere&#10;&#10;Descrizione generata automaticamente">
            <a:extLst>
              <a:ext uri="{FF2B5EF4-FFF2-40B4-BE49-F238E27FC236}">
                <a16:creationId xmlns:a16="http://schemas.microsoft.com/office/drawing/2014/main" id="{0B088584-F1BF-EF05-3E95-9586C7CB5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98" y="4018449"/>
            <a:ext cx="7051939" cy="2248214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6566E6AB-2AF7-3646-FCAB-D5BC97479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88" y="5142556"/>
            <a:ext cx="751316" cy="751316"/>
          </a:xfrm>
          <a:prstGeom prst="rect">
            <a:avLst/>
          </a:prstGeom>
        </p:spPr>
      </p:pic>
      <p:pic>
        <p:nvPicPr>
          <p:cNvPr id="8" name="Immagine 7" descr="Immagine che contiene cerchio, design&#10;&#10;Descrizione generata automaticamente">
            <a:hlinkClick r:id="rId8" action="ppaction://hlinkfile"/>
            <a:extLst>
              <a:ext uri="{FF2B5EF4-FFF2-40B4-BE49-F238E27FC236}">
                <a16:creationId xmlns:a16="http://schemas.microsoft.com/office/drawing/2014/main" id="{291F070A-0379-79F1-D42B-B46CD184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90" y="493959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828066" cy="4351338"/>
          </a:xfrm>
        </p:spPr>
        <p:txBody>
          <a:bodyPr>
            <a:normAutofit/>
          </a:bodyPr>
          <a:lstStyle/>
          <a:p>
            <a:r>
              <a:rPr lang="en-US" dirty="0" err="1"/>
              <a:t>Ciclo</a:t>
            </a:r>
            <a:r>
              <a:rPr lang="en-US" dirty="0"/>
              <a:t> TASCA/SPIANATURA: </a:t>
            </a:r>
            <a:r>
              <a:rPr lang="en-US" dirty="0" err="1"/>
              <a:t>inserita</a:t>
            </a:r>
            <a:r>
              <a:rPr lang="en-US" dirty="0"/>
              <a:t> </a:t>
            </a:r>
            <a:r>
              <a:rPr lang="en-US" dirty="0" err="1"/>
              <a:t>l’opzione</a:t>
            </a:r>
            <a:r>
              <a:rPr lang="en-US" dirty="0"/>
              <a:t> rampa se </a:t>
            </a:r>
            <a:r>
              <a:rPr lang="en-US" dirty="0" err="1"/>
              <a:t>entra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Pezzo</a:t>
            </a:r>
            <a:r>
              <a:rPr lang="en-US" dirty="0"/>
              <a:t> e piu </a:t>
            </a:r>
            <a:r>
              <a:rPr lang="en-US" dirty="0" err="1"/>
              <a:t>opzioni</a:t>
            </a:r>
            <a:r>
              <a:rPr lang="en-US" dirty="0"/>
              <a:t> se </a:t>
            </a:r>
            <a:r>
              <a:rPr lang="en-US" dirty="0" err="1"/>
              <a:t>entra</a:t>
            </a:r>
            <a:r>
              <a:rPr lang="en-US" dirty="0"/>
              <a:t> da </a:t>
            </a:r>
            <a:r>
              <a:rPr lang="en-US" dirty="0" err="1"/>
              <a:t>fuori</a:t>
            </a:r>
            <a:r>
              <a:rPr lang="en-US" dirty="0"/>
              <a:t> </a:t>
            </a:r>
            <a:r>
              <a:rPr lang="en-US" dirty="0" err="1"/>
              <a:t>Pezzo</a:t>
            </a:r>
            <a:endParaRPr lang="en-US" dirty="0"/>
          </a:p>
          <a:p>
            <a:endParaRPr lang="en-US" dirty="0"/>
          </a:p>
          <a:p>
            <a:r>
              <a:rPr lang="en-US" dirty="0"/>
              <a:t>Nuovo </a:t>
            </a:r>
            <a:r>
              <a:rPr lang="en-US" dirty="0" err="1"/>
              <a:t>calcolo</a:t>
            </a:r>
            <a:r>
              <a:rPr lang="en-US" dirty="0"/>
              <a:t> del </a:t>
            </a:r>
            <a:r>
              <a:rPr lang="en-US" dirty="0" err="1"/>
              <a:t>ricoprimento</a:t>
            </a:r>
            <a:r>
              <a:rPr lang="en-US" dirty="0"/>
              <a:t> </a:t>
            </a:r>
            <a:r>
              <a:rPr lang="en-US" dirty="0" err="1"/>
              <a:t>tenendo</a:t>
            </a:r>
            <a:r>
              <a:rPr lang="en-US" dirty="0"/>
              <a:t> </a:t>
            </a:r>
            <a:r>
              <a:rPr lang="en-US" dirty="0" err="1"/>
              <a:t>conto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forma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fresa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15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Immagine 7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2D46C67A-5873-6F6C-E013-FB83A24EE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94" y="714130"/>
            <a:ext cx="5593680" cy="5462833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C3182D94-99ED-1378-3E13-F0D7699B6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27" y="4487746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Tempi di </a:t>
            </a:r>
            <a:r>
              <a:rPr lang="fr-FR" dirty="0" err="1"/>
              <a:t>calcolo</a:t>
            </a:r>
            <a:endParaRPr lang="fr-FR" dirty="0"/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B6B5FD94-8898-2E64-1BAE-2EE67AA3A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949989"/>
              </p:ext>
            </p:extLst>
          </p:nvPr>
        </p:nvGraphicFramePr>
        <p:xfrm>
          <a:off x="1545209" y="2205873"/>
          <a:ext cx="8199240" cy="3497342"/>
        </p:xfrm>
        <a:graphic>
          <a:graphicData uri="http://schemas.openxmlformats.org/drawingml/2006/table">
            <a:tbl>
              <a:tblPr firstRow="1" firstCol="1" bandRow="1"/>
              <a:tblGrid>
                <a:gridCol w="1452514">
                  <a:extLst>
                    <a:ext uri="{9D8B030D-6E8A-4147-A177-3AD203B41FA5}">
                      <a16:colId xmlns:a16="http://schemas.microsoft.com/office/drawing/2014/main" val="2954475199"/>
                    </a:ext>
                  </a:extLst>
                </a:gridCol>
                <a:gridCol w="1743962">
                  <a:extLst>
                    <a:ext uri="{9D8B030D-6E8A-4147-A177-3AD203B41FA5}">
                      <a16:colId xmlns:a16="http://schemas.microsoft.com/office/drawing/2014/main" val="2411351399"/>
                    </a:ext>
                  </a:extLst>
                </a:gridCol>
                <a:gridCol w="1676920">
                  <a:extLst>
                    <a:ext uri="{9D8B030D-6E8A-4147-A177-3AD203B41FA5}">
                      <a16:colId xmlns:a16="http://schemas.microsoft.com/office/drawing/2014/main" val="1493015798"/>
                    </a:ext>
                  </a:extLst>
                </a:gridCol>
                <a:gridCol w="1654715">
                  <a:extLst>
                    <a:ext uri="{9D8B030D-6E8A-4147-A177-3AD203B41FA5}">
                      <a16:colId xmlns:a16="http://schemas.microsoft.com/office/drawing/2014/main" val="3157639152"/>
                    </a:ext>
                  </a:extLst>
                </a:gridCol>
                <a:gridCol w="1671129">
                  <a:extLst>
                    <a:ext uri="{9D8B030D-6E8A-4147-A177-3AD203B41FA5}">
                      <a16:colId xmlns:a16="http://schemas.microsoft.com/office/drawing/2014/main" val="291963853"/>
                    </a:ext>
                  </a:extLst>
                </a:gridCol>
              </a:tblGrid>
              <a:tr h="6994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Algoritmo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it-IT" sz="7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Numero di ISOLE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Versione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Tempo di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calcolo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(s)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Guadagno</a:t>
                      </a:r>
                    </a:p>
                    <a:p>
                      <a:pPr algn="ctr"/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11656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Pocketing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904919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Pocketing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7.16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957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+6.9%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217384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Pocketing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7.17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-61.8%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802840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Pocketing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6434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75266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Pocketing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7.16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7189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+11.7%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626897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Pocketing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7.17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2553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-64.4%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67929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Roughing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7.16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032843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Roughing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7.17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-4.2%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6" marR="40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9978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16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9108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17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65" y="1253331"/>
            <a:ext cx="9391651" cy="4351338"/>
          </a:xfrm>
        </p:spPr>
        <p:txBody>
          <a:bodyPr/>
          <a:lstStyle/>
          <a:p>
            <a:r>
              <a:rPr lang="it-IT" dirty="0"/>
              <a:t>Sgrossatura 3D: </a:t>
            </a:r>
          </a:p>
          <a:p>
            <a:r>
              <a:rPr lang="it-IT" dirty="0"/>
              <a:t>Viene gestita la fresa ad alta velocita</a:t>
            </a:r>
          </a:p>
          <a:p>
            <a:r>
              <a:rPr lang="it-IT" dirty="0"/>
              <a:t>Forme gestite:  </a:t>
            </a:r>
            <a:r>
              <a:rPr lang="it-IT" sz="1800" dirty="0">
                <a:solidFill>
                  <a:srgbClr val="FF0D01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forme gestite per frese ad alta velocità da TOPSOLID</a:t>
            </a:r>
            <a:endParaRPr lang="it-IT" sz="1800" dirty="0">
              <a:solidFill>
                <a:srgbClr val="FF0D01"/>
              </a:solidFill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Limiti : profili con 2-3 archi consecutivi</a:t>
            </a:r>
            <a:endParaRPr lang="it-IT" dirty="0"/>
          </a:p>
        </p:txBody>
      </p:sp>
      <p:pic>
        <p:nvPicPr>
          <p:cNvPr id="5" name="Immagine 4" descr="Immagine che contiene testo, diagramma, linea, Piano&#10;&#10;Descrizione generata automaticamente">
            <a:extLst>
              <a:ext uri="{FF2B5EF4-FFF2-40B4-BE49-F238E27FC236}">
                <a16:creationId xmlns:a16="http://schemas.microsoft.com/office/drawing/2014/main" id="{6CEC662B-6064-D7DA-DF77-E19FBD350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77" y="2289698"/>
            <a:ext cx="6890395" cy="44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4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18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Contornatura</a:t>
            </a:r>
            <a:r>
              <a:rPr lang="it-IT" dirty="0"/>
              <a:t> 3D: </a:t>
            </a:r>
          </a:p>
          <a:p>
            <a:r>
              <a:rPr lang="it-IT" dirty="0"/>
              <a:t>nuovo warning se cambia entrata o uscita rispetto al tipo impostato</a:t>
            </a:r>
          </a:p>
          <a:p>
            <a:r>
              <a:rPr lang="it-IT" dirty="0"/>
              <a:t>Inserito parametro di Sovrapposizione (il profilo deve essere chiuso)</a:t>
            </a:r>
          </a:p>
        </p:txBody>
      </p:sp>
      <p:pic>
        <p:nvPicPr>
          <p:cNvPr id="9" name="Immagine 8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B687C923-F4FA-EFF0-07E6-19BBB90F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85" y="2778963"/>
            <a:ext cx="5470839" cy="3875951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C16F2395-A7F2-29D0-3F56-0F56DC23F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8" y="3837297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19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Livelli in Z e livelli in Z sottosquadra: </a:t>
            </a:r>
          </a:p>
          <a:p>
            <a:r>
              <a:rPr lang="it-IT" dirty="0"/>
              <a:t>Modificata l’icona di inversione direzione di lavoro</a:t>
            </a:r>
          </a:p>
        </p:txBody>
      </p:sp>
      <p:pic>
        <p:nvPicPr>
          <p:cNvPr id="5" name="Immagine 4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3ADC11E6-4690-546B-2105-1702D6D14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76" y="3005150"/>
            <a:ext cx="4629796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2DB66B-1227-4258-A9EA-63C89ED9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INSPECTION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D0F2-3203-4594-93D2-63F3ED377D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13" y="6356350"/>
            <a:ext cx="598487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64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20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903481" cy="4351338"/>
          </a:xfrm>
        </p:spPr>
        <p:txBody>
          <a:bodyPr/>
          <a:lstStyle/>
          <a:p>
            <a:r>
              <a:rPr lang="it-IT" dirty="0"/>
              <a:t>Livelli in Z : </a:t>
            </a:r>
          </a:p>
          <a:p>
            <a:r>
              <a:rPr lang="it-IT" dirty="0"/>
              <a:t>Gestione della cresta diversificata</a:t>
            </a:r>
          </a:p>
          <a:p>
            <a:r>
              <a:rPr lang="it-IT" dirty="0"/>
              <a:t>Molto importante per le frese a barile</a:t>
            </a:r>
          </a:p>
        </p:txBody>
      </p:sp>
      <p:pic>
        <p:nvPicPr>
          <p:cNvPr id="8" name="Immagine 7" descr="Immagine che contiene testo, schermata, numero, Parallelo&#10;&#10;Descrizione generata automaticamente">
            <a:extLst>
              <a:ext uri="{FF2B5EF4-FFF2-40B4-BE49-F238E27FC236}">
                <a16:creationId xmlns:a16="http://schemas.microsoft.com/office/drawing/2014/main" id="{EA60E618-07E8-649D-F5BB-52FCAF11A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82" y="907898"/>
            <a:ext cx="5107486" cy="5813591"/>
          </a:xfrm>
          <a:prstGeom prst="rect">
            <a:avLst/>
          </a:prstGeom>
        </p:spPr>
      </p:pic>
      <p:pic>
        <p:nvPicPr>
          <p:cNvPr id="9" name="Image 1665175551">
            <a:extLst>
              <a:ext uri="{FF2B5EF4-FFF2-40B4-BE49-F238E27FC236}">
                <a16:creationId xmlns:a16="http://schemas.microsoft.com/office/drawing/2014/main" id="{CB6F7076-D1DC-527D-D8FD-565392790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5146"/>
            <a:ext cx="3352881" cy="3063296"/>
          </a:xfrm>
          <a:prstGeom prst="rect">
            <a:avLst/>
          </a:prstGeom>
        </p:spPr>
      </p:pic>
      <p:pic>
        <p:nvPicPr>
          <p:cNvPr id="10" name="Image 1085422940">
            <a:extLst>
              <a:ext uri="{FF2B5EF4-FFF2-40B4-BE49-F238E27FC236}">
                <a16:creationId xmlns:a16="http://schemas.microsoft.com/office/drawing/2014/main" id="{7007177D-6FB1-F918-7AB1-37B8EE66A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06" y="3429000"/>
            <a:ext cx="2684145" cy="3159760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6A3DBE1B-BD45-54C1-D722-1A2129E49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35" y="1168923"/>
            <a:ext cx="938809" cy="93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21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2879724" cy="4351338"/>
          </a:xfrm>
        </p:spPr>
        <p:txBody>
          <a:bodyPr/>
          <a:lstStyle/>
          <a:p>
            <a:r>
              <a:rPr lang="it-IT" dirty="0"/>
              <a:t>Livelli in Z: </a:t>
            </a:r>
          </a:p>
          <a:p>
            <a:r>
              <a:rPr lang="it-IT" dirty="0" err="1"/>
              <a:t>Possibilita</a:t>
            </a:r>
            <a:r>
              <a:rPr lang="it-IT" dirty="0"/>
              <a:t> di gestire il tipo di entrata se si attiva la lavorazione delle facce planari</a:t>
            </a:r>
          </a:p>
          <a:p>
            <a:endParaRPr lang="it-IT" dirty="0"/>
          </a:p>
          <a:p>
            <a:r>
              <a:rPr lang="it-IT" dirty="0"/>
              <a:t>Stessa opzione per i cicli di </a:t>
            </a:r>
          </a:p>
          <a:p>
            <a:r>
              <a:rPr lang="it-IT" dirty="0"/>
              <a:t>Sgrossatura 3D</a:t>
            </a:r>
          </a:p>
          <a:p>
            <a:r>
              <a:rPr lang="it-IT" dirty="0"/>
              <a:t>Sgrossatura sottosquadro</a:t>
            </a:r>
          </a:p>
          <a:p>
            <a:r>
              <a:rPr lang="it-IT" dirty="0"/>
              <a:t>Sgrossatura di finitura</a:t>
            </a:r>
          </a:p>
        </p:txBody>
      </p:sp>
      <p:pic>
        <p:nvPicPr>
          <p:cNvPr id="5" name="Immagine 4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8D2CE243-7067-2728-C9CC-A1D10A3F9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34" y="589558"/>
            <a:ext cx="3146644" cy="5406272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56792832-1809-2B6F-5F5A-E4DFD5457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61" y="3292694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22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2879724" cy="4351338"/>
          </a:xfrm>
        </p:spPr>
        <p:txBody>
          <a:bodyPr/>
          <a:lstStyle/>
          <a:p>
            <a:r>
              <a:rPr lang="it-IT" dirty="0"/>
              <a:t>Se si fa la lavorazione delle facce piane </a:t>
            </a:r>
            <a:r>
              <a:rPr lang="it-IT" dirty="0" err="1"/>
              <a:t>possibilita</a:t>
            </a:r>
            <a:r>
              <a:rPr lang="it-IT" dirty="0"/>
              <a:t> di inserire una uscita in tangenza dalla faccia: </a:t>
            </a:r>
          </a:p>
          <a:p>
            <a:r>
              <a:rPr lang="it-IT" dirty="0"/>
              <a:t>Sgrossatura</a:t>
            </a:r>
          </a:p>
          <a:p>
            <a:r>
              <a:rPr lang="it-IT" dirty="0"/>
              <a:t>Sgrossatura facce piane</a:t>
            </a:r>
          </a:p>
          <a:p>
            <a:r>
              <a:rPr lang="it-IT" dirty="0"/>
              <a:t>Sgrossatura di finitura</a:t>
            </a:r>
          </a:p>
          <a:p>
            <a:r>
              <a:rPr lang="it-IT" dirty="0"/>
              <a:t>Livelli in Z</a:t>
            </a:r>
          </a:p>
        </p:txBody>
      </p:sp>
      <p:pic>
        <p:nvPicPr>
          <p:cNvPr id="5" name="Immagine 4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8D2CE243-7067-2728-C9CC-A1D10A3F9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34" y="589558"/>
            <a:ext cx="3146644" cy="5406272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63A694AD-3158-66B3-BED4-75955A853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41" y="301716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9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23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2461180" cy="4351338"/>
          </a:xfrm>
        </p:spPr>
        <p:txBody>
          <a:bodyPr/>
          <a:lstStyle/>
          <a:p>
            <a:r>
              <a:rPr lang="it-IT" dirty="0"/>
              <a:t>Copia nei cicli 3D : </a:t>
            </a:r>
          </a:p>
          <a:p>
            <a:r>
              <a:rPr lang="it-IT" dirty="0"/>
              <a:t>Inserita la possibilità di fare la copia del ciclo direttamente nella geometria del ciclo 3D</a:t>
            </a:r>
          </a:p>
          <a:p>
            <a:endParaRPr lang="it-IT" dirty="0"/>
          </a:p>
          <a:p>
            <a:r>
              <a:rPr lang="it-IT" dirty="0"/>
              <a:t>Esempio a fianco (28 cicli di sgr 3D) con il nuovo metodo di copia guadagnato </a:t>
            </a:r>
          </a:p>
          <a:p>
            <a:r>
              <a:rPr lang="it-IT" dirty="0"/>
              <a:t>48% di tempo con aggiorna grezzo attivo  </a:t>
            </a:r>
          </a:p>
          <a:p>
            <a:r>
              <a:rPr lang="it-IT" dirty="0"/>
              <a:t>60% senza aggiornamento grezzo</a:t>
            </a:r>
          </a:p>
        </p:txBody>
      </p:sp>
      <p:pic>
        <p:nvPicPr>
          <p:cNvPr id="8" name="Immagine 7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EDD315C3-C551-9F9A-3273-B262368DD8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5"/>
          <a:stretch/>
        </p:blipFill>
        <p:spPr>
          <a:xfrm>
            <a:off x="4615105" y="540447"/>
            <a:ext cx="3359972" cy="2493292"/>
          </a:xfrm>
          <a:prstGeom prst="rect">
            <a:avLst/>
          </a:prstGeom>
        </p:spPr>
      </p:pic>
      <p:pic>
        <p:nvPicPr>
          <p:cNvPr id="9" name="Image 1665175499">
            <a:extLst>
              <a:ext uri="{FF2B5EF4-FFF2-40B4-BE49-F238E27FC236}">
                <a16:creationId xmlns:a16="http://schemas.microsoft.com/office/drawing/2014/main" id="{019CD698-DD95-44C1-8D1B-19C3D6242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41" y="3093099"/>
            <a:ext cx="2879725" cy="362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1665175495">
            <a:extLst>
              <a:ext uri="{FF2B5EF4-FFF2-40B4-BE49-F238E27FC236}">
                <a16:creationId xmlns:a16="http://schemas.microsoft.com/office/drawing/2014/main" id="{7DD4C6D4-089E-F8AC-1539-DECA19A60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55" y="3093099"/>
            <a:ext cx="2879725" cy="19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83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24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2461180" cy="4351338"/>
          </a:xfrm>
        </p:spPr>
        <p:txBody>
          <a:bodyPr>
            <a:normAutofit/>
          </a:bodyPr>
          <a:lstStyle/>
          <a:p>
            <a:r>
              <a:rPr lang="it-IT" dirty="0"/>
              <a:t>Gestione del profilo di taglio:</a:t>
            </a:r>
          </a:p>
          <a:p>
            <a:endParaRPr lang="it-IT" dirty="0"/>
          </a:p>
          <a:p>
            <a:r>
              <a:rPr lang="it-IT" dirty="0"/>
              <a:t>Gestione fresa alta velocità </a:t>
            </a:r>
          </a:p>
          <a:p>
            <a:r>
              <a:rPr lang="it-IT" dirty="0"/>
              <a:t>Attenzione alla definizione del profilo, </a:t>
            </a:r>
          </a:p>
          <a:p>
            <a:endParaRPr lang="it-IT" dirty="0"/>
          </a:p>
        </p:txBody>
      </p:sp>
      <p:pic>
        <p:nvPicPr>
          <p:cNvPr id="3" name="Image 1665175523">
            <a:extLst>
              <a:ext uri="{FF2B5EF4-FFF2-40B4-BE49-F238E27FC236}">
                <a16:creationId xmlns:a16="http://schemas.microsoft.com/office/drawing/2014/main" id="{D7057B8B-E30D-563B-1F6B-0A19EAEE4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98" y="1141095"/>
            <a:ext cx="4780931" cy="36854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F0D843-B1AA-0A67-6C6D-9DEBEAE8FBD9}"/>
              </a:ext>
            </a:extLst>
          </p:cNvPr>
          <p:cNvSpPr txBox="1"/>
          <p:nvPr/>
        </p:nvSpPr>
        <p:spPr>
          <a:xfrm>
            <a:off x="5872899" y="2818614"/>
            <a:ext cx="33559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Attenzione alla definizione del profilo</a:t>
            </a:r>
          </a:p>
        </p:txBody>
      </p:sp>
      <p:pic>
        <p:nvPicPr>
          <p:cNvPr id="11" name="Image 1665175524">
            <a:extLst>
              <a:ext uri="{FF2B5EF4-FFF2-40B4-BE49-F238E27FC236}">
                <a16:creationId xmlns:a16="http://schemas.microsoft.com/office/drawing/2014/main" id="{BFB60742-0BD6-34CE-8B74-6A05F30E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77" y="5716904"/>
            <a:ext cx="8425525" cy="639460"/>
          </a:xfrm>
          <a:prstGeom prst="rect">
            <a:avLst/>
          </a:prstGeom>
        </p:spPr>
      </p:pic>
      <p:pic>
        <p:nvPicPr>
          <p:cNvPr id="8" name="Immagine 7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89DDC583-8255-828E-45B1-82EC94D97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98" y="4034346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25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9" y="1363710"/>
            <a:ext cx="9766953" cy="4904731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Possibilità di gestire la tolleranza di </a:t>
            </a:r>
            <a:r>
              <a:rPr lang="it-IT" dirty="0" err="1"/>
              <a:t>faccettizzazione</a:t>
            </a:r>
            <a:r>
              <a:rPr lang="it-IT" dirty="0"/>
              <a:t> (dal menu opzioni del file </a:t>
            </a:r>
            <a:r>
              <a:rPr lang="it-IT" dirty="0" err="1"/>
              <a:t>cam</a:t>
            </a:r>
            <a:r>
              <a:rPr lang="it-IT" dirty="0"/>
              <a:t>)</a:t>
            </a:r>
          </a:p>
          <a:p>
            <a:r>
              <a:rPr lang="it-IT" dirty="0"/>
              <a:t>Permette di avere una continuità migliore della superficie del pezzo soprattutto per pezzi piccoli</a:t>
            </a:r>
          </a:p>
          <a:p>
            <a:r>
              <a:rPr lang="it-IT" dirty="0"/>
              <a:t>Influisce sui cicli :</a:t>
            </a:r>
          </a:p>
          <a:p>
            <a:r>
              <a:rPr lang="it-IT" b="1" dirty="0"/>
              <a:t>Finitura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Piani paralleli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Cresta costante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Livelli in Z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Proiezione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Morphing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Proiezione spirale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isoparametrica</a:t>
            </a:r>
          </a:p>
          <a:p>
            <a:r>
              <a:rPr lang="it-IT" b="1" dirty="0"/>
              <a:t>Ripresa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Livelli in z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Ripresa raggi </a:t>
            </a:r>
          </a:p>
          <a:p>
            <a:pPr marL="800045" lvl="1" indent="-342900">
              <a:buFont typeface="+mj-lt"/>
              <a:buAutoNum type="arabicPeriod"/>
            </a:pPr>
            <a:r>
              <a:rPr lang="it-IT" dirty="0" err="1"/>
              <a:t>Bitangenza</a:t>
            </a:r>
            <a:endParaRPr lang="it-IT" dirty="0"/>
          </a:p>
          <a:p>
            <a:pPr marL="800045" lvl="1" indent="-342900">
              <a:buFont typeface="+mj-lt"/>
              <a:buAutoNum type="arabicPeriod"/>
            </a:pPr>
            <a:r>
              <a:rPr lang="it-IT" dirty="0"/>
              <a:t>Ripresa materiale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Non viene interessato dal calcolo il ciclo di sgrossatura e i </a:t>
            </a:r>
            <a:r>
              <a:rPr lang="it-IT" dirty="0" err="1"/>
              <a:t>cili</a:t>
            </a:r>
            <a:r>
              <a:rPr lang="it-IT" dirty="0"/>
              <a:t> 4-5 assi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age 352947131" descr="Background pattern&#10;&#10;Description automatically generated">
            <a:extLst>
              <a:ext uri="{FF2B5EF4-FFF2-40B4-BE49-F238E27FC236}">
                <a16:creationId xmlns:a16="http://schemas.microsoft.com/office/drawing/2014/main" id="{2D425248-BEC3-4E91-F025-357A5A039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51" y="3327170"/>
            <a:ext cx="3211195" cy="2339975"/>
          </a:xfrm>
          <a:prstGeom prst="rect">
            <a:avLst/>
          </a:prstGeom>
        </p:spPr>
      </p:pic>
      <p:pic>
        <p:nvPicPr>
          <p:cNvPr id="9" name="Image 1665175491">
            <a:extLst>
              <a:ext uri="{FF2B5EF4-FFF2-40B4-BE49-F238E27FC236}">
                <a16:creationId xmlns:a16="http://schemas.microsoft.com/office/drawing/2014/main" id="{3A5C39D1-BECD-A53A-3B86-433B9F05B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89" y="3312978"/>
            <a:ext cx="2804160" cy="23399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FB72B5-1EF9-3EF7-FDF4-D09B27B5FB5D}"/>
              </a:ext>
            </a:extLst>
          </p:cNvPr>
          <p:cNvSpPr txBox="1"/>
          <p:nvPr/>
        </p:nvSpPr>
        <p:spPr>
          <a:xfrm>
            <a:off x="5263108" y="3429000"/>
            <a:ext cx="20079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20° </a:t>
            </a:r>
            <a:r>
              <a:rPr lang="it-IT" dirty="0" err="1"/>
              <a:t>toll</a:t>
            </a:r>
            <a:r>
              <a:rPr lang="it-IT" dirty="0"/>
              <a:t> </a:t>
            </a:r>
            <a:r>
              <a:rPr lang="it-IT" dirty="0" err="1"/>
              <a:t>ang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D92634-8AAA-A892-207F-B718D051D884}"/>
              </a:ext>
            </a:extLst>
          </p:cNvPr>
          <p:cNvSpPr txBox="1"/>
          <p:nvPr/>
        </p:nvSpPr>
        <p:spPr>
          <a:xfrm>
            <a:off x="8976389" y="3407790"/>
            <a:ext cx="12254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3° </a:t>
            </a:r>
            <a:r>
              <a:rPr lang="it-IT" dirty="0" err="1"/>
              <a:t>toll</a:t>
            </a:r>
            <a:r>
              <a:rPr lang="it-IT" dirty="0"/>
              <a:t> </a:t>
            </a:r>
            <a:r>
              <a:rPr lang="it-IT" dirty="0" err="1"/>
              <a:t>ang</a:t>
            </a:r>
            <a:endParaRPr lang="it-IT" dirty="0"/>
          </a:p>
        </p:txBody>
      </p:sp>
      <p:pic>
        <p:nvPicPr>
          <p:cNvPr id="3" name="Immagine 2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3FFD6E96-C7B0-C069-558F-D19BE880F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80" y="1990883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7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26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9" y="1363710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SUPERFINITURA</a:t>
            </a:r>
          </a:p>
          <a:p>
            <a:endParaRPr lang="it-IT" dirty="0"/>
          </a:p>
          <a:p>
            <a:r>
              <a:rPr lang="it-IT" dirty="0"/>
              <a:t>Nuova opzione evitare le facce piane</a:t>
            </a:r>
          </a:p>
          <a:p>
            <a:endParaRPr lang="it-IT" dirty="0"/>
          </a:p>
        </p:txBody>
      </p:sp>
      <p:pic>
        <p:nvPicPr>
          <p:cNvPr id="5" name="Immagine 4" descr="Immagine che contiene testo, schermata, numero, schermo&#10;&#10;Descrizione generata automaticamente">
            <a:extLst>
              <a:ext uri="{FF2B5EF4-FFF2-40B4-BE49-F238E27FC236}">
                <a16:creationId xmlns:a16="http://schemas.microsoft.com/office/drawing/2014/main" id="{7B84DB3E-4E8C-3457-8E38-5300C9814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03" y="1363710"/>
            <a:ext cx="6239746" cy="3915321"/>
          </a:xfrm>
          <a:prstGeom prst="rect">
            <a:avLst/>
          </a:prstGeom>
        </p:spPr>
      </p:pic>
      <p:pic>
        <p:nvPicPr>
          <p:cNvPr id="11" name="Image 1167501350">
            <a:extLst>
              <a:ext uri="{FF2B5EF4-FFF2-40B4-BE49-F238E27FC236}">
                <a16:creationId xmlns:a16="http://schemas.microsoft.com/office/drawing/2014/main" id="{39C0B73B-E5B4-C57D-8624-CDEE8D7A1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05" y="2591619"/>
            <a:ext cx="3959860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167501351">
            <a:extLst>
              <a:ext uri="{FF2B5EF4-FFF2-40B4-BE49-F238E27FC236}">
                <a16:creationId xmlns:a16="http://schemas.microsoft.com/office/drawing/2014/main" id="{4FD75C25-9469-3A4C-60C4-A08A5E565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77" y="4518178"/>
            <a:ext cx="3959860" cy="2120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429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3assi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27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9" y="1363710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RIPRESA CRESTA</a:t>
            </a:r>
          </a:p>
          <a:p>
            <a:endParaRPr lang="it-IT" dirty="0"/>
          </a:p>
          <a:p>
            <a:r>
              <a:rPr lang="it-IT" dirty="0"/>
              <a:t>Nuova opzione per evitare un eccessivo numero di movimenti in rapido</a:t>
            </a:r>
          </a:p>
          <a:p>
            <a:endParaRPr lang="it-IT" dirty="0"/>
          </a:p>
        </p:txBody>
      </p:sp>
      <p:pic>
        <p:nvPicPr>
          <p:cNvPr id="3" name="Image 377971829">
            <a:extLst>
              <a:ext uri="{FF2B5EF4-FFF2-40B4-BE49-F238E27FC236}">
                <a16:creationId xmlns:a16="http://schemas.microsoft.com/office/drawing/2014/main" id="{1413EFE6-95B5-7B62-6A05-C7A3088F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16" y="2665128"/>
            <a:ext cx="2663825" cy="3959860"/>
          </a:xfrm>
          <a:prstGeom prst="rect">
            <a:avLst/>
          </a:prstGeom>
        </p:spPr>
      </p:pic>
      <p:pic>
        <p:nvPicPr>
          <p:cNvPr id="8" name="Image 4161">
            <a:extLst>
              <a:ext uri="{FF2B5EF4-FFF2-40B4-BE49-F238E27FC236}">
                <a16:creationId xmlns:a16="http://schemas.microsoft.com/office/drawing/2014/main" id="{5D5CBF6E-927E-7F05-65F8-DFCEED282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867" y="2596440"/>
            <a:ext cx="2314575" cy="3959860"/>
          </a:xfrm>
          <a:prstGeom prst="rect">
            <a:avLst/>
          </a:prstGeom>
        </p:spPr>
      </p:pic>
      <p:pic>
        <p:nvPicPr>
          <p:cNvPr id="10" name="Immagine 9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E8F9703D-8ADA-4EC6-9A7E-D062E0483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68" y="2454396"/>
            <a:ext cx="4887005" cy="2891851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435C3E0E-2907-D09D-7617-F195ED976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42" y="787237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71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5assi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28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9" y="1363710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Su tutti i cicli 5 assi di Module Works aggiunta la voce gestione blocco di sicurezza automatico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magine 8" descr="Immagine che contiene testo, elettronica, schermata, software&#10;&#10;Descrizione generata automaticamente">
            <a:extLst>
              <a:ext uri="{FF2B5EF4-FFF2-40B4-BE49-F238E27FC236}">
                <a16:creationId xmlns:a16="http://schemas.microsoft.com/office/drawing/2014/main" id="{DE3A6DA0-EE86-2D76-2667-BCBE1D6DB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0" y="2052025"/>
            <a:ext cx="5115639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50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5836065" cy="486293"/>
          </a:xfrm>
        </p:spPr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5assi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29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41" y="786755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Sui cicli 5 assi Turbina e Tasca aggiunta la gestione delle staffe </a:t>
            </a:r>
          </a:p>
          <a:p>
            <a:endParaRPr lang="it-IT" dirty="0"/>
          </a:p>
        </p:txBody>
      </p:sp>
      <p:pic>
        <p:nvPicPr>
          <p:cNvPr id="5" name="Immagine 4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4001CF58-26B5-E869-29BA-790932FEB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35" y="1228104"/>
            <a:ext cx="3112265" cy="5481686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A2444914-DF76-7F98-4CB9-6E35646BB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32" y="2121619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1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85BC8D-F8A8-B142-D2E2-B9BC0C8C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CoSA</a:t>
            </a:r>
            <a:r>
              <a:rPr lang="fr-FR" dirty="0"/>
              <a:t> FA </a:t>
            </a:r>
            <a:r>
              <a:rPr lang="fr-FR" dirty="0" err="1"/>
              <a:t>TopSolid’INSPECTION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15344F-9D2A-4E5C-DDE5-6EF15E29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84767" cy="3651348"/>
          </a:xfrm>
        </p:spPr>
        <p:txBody>
          <a:bodyPr>
            <a:normAutofit/>
          </a:bodyPr>
          <a:lstStyle/>
          <a:p>
            <a:r>
              <a:rPr lang="fr-FR" dirty="0" err="1"/>
              <a:t>Pensato</a:t>
            </a:r>
            <a:r>
              <a:rPr lang="fr-FR" dirty="0"/>
              <a:t> per </a:t>
            </a:r>
            <a:r>
              <a:rPr lang="fr-FR" dirty="0" err="1"/>
              <a:t>migliorare</a:t>
            </a:r>
            <a:r>
              <a:rPr lang="fr-FR" dirty="0"/>
              <a:t> la </a:t>
            </a:r>
            <a:r>
              <a:rPr lang="fr-FR" dirty="0" err="1"/>
              <a:t>qualità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processo</a:t>
            </a:r>
            <a:r>
              <a:rPr lang="fr-FR" dirty="0"/>
              <a:t> </a:t>
            </a:r>
            <a:r>
              <a:rPr lang="fr-FR" dirty="0" err="1"/>
              <a:t>produttivo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Licenza</a:t>
            </a:r>
            <a:r>
              <a:rPr lang="fr-FR" dirty="0"/>
              <a:t> standalone</a:t>
            </a:r>
          </a:p>
          <a:p>
            <a:pPr lvl="1"/>
            <a:r>
              <a:rPr lang="fr-FR" dirty="0" err="1"/>
              <a:t>Collegata</a:t>
            </a:r>
            <a:r>
              <a:rPr lang="fr-FR" dirty="0"/>
              <a:t> a TopSolid</a:t>
            </a:r>
          </a:p>
          <a:p>
            <a:r>
              <a:rPr lang="en-US" dirty="0"/>
              <a:t>Serve per </a:t>
            </a:r>
            <a:r>
              <a:rPr lang="en-US" dirty="0" err="1"/>
              <a:t>Creare</a:t>
            </a:r>
            <a:r>
              <a:rPr lang="en-US" dirty="0"/>
              <a:t> </a:t>
            </a:r>
            <a:r>
              <a:rPr lang="en-US" dirty="0" err="1"/>
              <a:t>documenti</a:t>
            </a:r>
            <a:r>
              <a:rPr lang="en-US" dirty="0"/>
              <a:t> per il </a:t>
            </a:r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qualità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Riduce</a:t>
            </a:r>
            <a:r>
              <a:rPr lang="en-US" dirty="0"/>
              <a:t> la carta in Produzione</a:t>
            </a:r>
          </a:p>
          <a:p>
            <a:r>
              <a:rPr lang="en-US" dirty="0" err="1"/>
              <a:t>Capitalizzare</a:t>
            </a:r>
            <a:r>
              <a:rPr lang="en-US" dirty="0"/>
              <a:t> I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computer</a:t>
            </a:r>
            <a:endParaRPr lang="fr-FR" dirty="0"/>
          </a:p>
        </p:txBody>
      </p:sp>
      <p:pic>
        <p:nvPicPr>
          <p:cNvPr id="15" name="Picture 12" descr="logo">
            <a:hlinkClick r:id="rId2"/>
            <a:extLst>
              <a:ext uri="{FF2B5EF4-FFF2-40B4-BE49-F238E27FC236}">
                <a16:creationId xmlns:a16="http://schemas.microsoft.com/office/drawing/2014/main" id="{EE945B7D-66E6-7549-752C-FDC28FEA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8" y="342768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Image 1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800F3BF3-1225-D730-7227-555D755A0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61" y="2213899"/>
            <a:ext cx="5450807" cy="309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9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5836065" cy="486293"/>
          </a:xfrm>
        </p:spPr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5assi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30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41" y="786755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Sul ciclo 5 assi Tasca (nelle finiture) aggiunta la gestione delle Frese a BARILE 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A9BC3D-7D8D-80DB-38BB-D3AFBC2F8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69" y="1166514"/>
            <a:ext cx="6207252" cy="56914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F24BD862-2981-A797-78B2-0ADB30B79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14306"/>
              </p:ext>
            </p:extLst>
          </p:nvPr>
        </p:nvGraphicFramePr>
        <p:xfrm>
          <a:off x="4569381" y="3599516"/>
          <a:ext cx="6699250" cy="1493520"/>
        </p:xfrm>
        <a:graphic>
          <a:graphicData uri="http://schemas.openxmlformats.org/drawingml/2006/table">
            <a:tbl>
              <a:tblPr firstRow="1" firstCol="1" bandRow="1"/>
              <a:tblGrid>
                <a:gridCol w="1170305">
                  <a:extLst>
                    <a:ext uri="{9D8B030D-6E8A-4147-A177-3AD203B41FA5}">
                      <a16:colId xmlns:a16="http://schemas.microsoft.com/office/drawing/2014/main" val="1477464925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1868106622"/>
                    </a:ext>
                  </a:extLst>
                </a:gridCol>
                <a:gridCol w="1053465">
                  <a:extLst>
                    <a:ext uri="{9D8B030D-6E8A-4147-A177-3AD203B41FA5}">
                      <a16:colId xmlns:a16="http://schemas.microsoft.com/office/drawing/2014/main" val="244771423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148300391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715247366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00797715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685800" algn="l"/>
                      <a:r>
                        <a:rPr lang="en-GB" sz="14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Fresa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Barile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Fresa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lente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Fresa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Ovale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Fresa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barile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sform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sferica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Fresa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barile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sformata</a:t>
                      </a: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torica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53518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Finitura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Fianchi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just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fr-F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48070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Finitura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fondo</a:t>
                      </a:r>
                      <a:endParaRPr lang="it-IT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fr-F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0"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888658"/>
                  </a:ext>
                </a:extLst>
              </a:tr>
            </a:tbl>
          </a:graphicData>
        </a:graphic>
      </p:graphicFrame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58301F0-4F65-697A-1BCF-DC1D7221C516}"/>
              </a:ext>
            </a:extLst>
          </p:cNvPr>
          <p:cNvSpPr txBox="1">
            <a:spLocks/>
          </p:cNvSpPr>
          <p:nvPr/>
        </p:nvSpPr>
        <p:spPr>
          <a:xfrm>
            <a:off x="7146289" y="1559891"/>
            <a:ext cx="3475675" cy="4904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lang="fr-FR"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028607" indent="-285750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Inserito nuovo parametro CONTATTO UTENSILE</a:t>
            </a:r>
          </a:p>
          <a:p>
            <a:r>
              <a:rPr lang="it-IT" dirty="0"/>
              <a:t>Per controllare la parte di utensile in contatto con il pezzo</a:t>
            </a:r>
          </a:p>
          <a:p>
            <a:endParaRPr lang="it-IT" dirty="0"/>
          </a:p>
        </p:txBody>
      </p:sp>
      <p:pic>
        <p:nvPicPr>
          <p:cNvPr id="5" name="Immagine 4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44395C32-CBBB-41B2-BAAF-0ED0B01B2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58" y="5226772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81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5836065" cy="486293"/>
          </a:xfrm>
        </p:spPr>
        <p:txBody>
          <a:bodyPr>
            <a:normAutofit/>
          </a:bodyPr>
          <a:lstStyle/>
          <a:p>
            <a:r>
              <a:rPr lang="fr-FR" dirty="0" err="1"/>
              <a:t>Fresatura</a:t>
            </a:r>
            <a:r>
              <a:rPr lang="fr-FR" dirty="0"/>
              <a:t> 5assi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31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41" y="786755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Gestione posizionamento sul ciclo di Sbavatura 5 ASSI</a:t>
            </a:r>
          </a:p>
          <a:p>
            <a:endParaRPr lang="it-IT" dirty="0"/>
          </a:p>
        </p:txBody>
      </p:sp>
      <p:pic>
        <p:nvPicPr>
          <p:cNvPr id="8" name="Immagine 7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831C955-2DBE-C814-797A-C74592B89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14" y="1186215"/>
            <a:ext cx="2905435" cy="5170149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2F302EAD-2A5F-117D-0A3B-2639C0ED6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03" y="2743788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53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Fresatura</a:t>
            </a:r>
            <a:r>
              <a:rPr lang="fr-FR" dirty="0"/>
              <a:t> 5assi </a:t>
            </a:r>
            <a:r>
              <a:rPr lang="fr-FR" dirty="0" err="1"/>
              <a:t>nuovo</a:t>
            </a:r>
            <a:r>
              <a:rPr lang="fr-FR" dirty="0"/>
              <a:t> </a:t>
            </a:r>
            <a:r>
              <a:rPr lang="fr-FR" dirty="0" err="1"/>
              <a:t>ciclo</a:t>
            </a:r>
            <a:r>
              <a:rPr lang="fr-FR" dirty="0"/>
              <a:t> </a:t>
            </a:r>
            <a:r>
              <a:rPr lang="fr-FR" dirty="0" err="1"/>
              <a:t>sgrossatura</a:t>
            </a:r>
            <a:r>
              <a:rPr lang="fr-FR" dirty="0"/>
              <a:t> </a:t>
            </a:r>
            <a:r>
              <a:rPr lang="fr-FR" dirty="0" err="1"/>
              <a:t>posizionato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32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7" y="1293527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Nuovo ciclo AUTOMATICO di Sgrossatura 5 assi</a:t>
            </a:r>
          </a:p>
          <a:p>
            <a:r>
              <a:rPr lang="it-IT" dirty="0"/>
              <a:t>Il sistema esegue la sgrossatura dell’intero pezzo calcolando l’orientamento migliore per l’utensile ed evitare collisioni</a:t>
            </a:r>
          </a:p>
          <a:p>
            <a:r>
              <a:rPr lang="it-IT" dirty="0"/>
              <a:t>E possibile dichiarare valori diversi di sovrametalli sulle varie facce del pezzo</a:t>
            </a:r>
          </a:p>
          <a:p>
            <a:r>
              <a:rPr lang="it-IT" dirty="0"/>
              <a:t>E possibile dichinare se come limite per calcolare le rotazioni deve considerare solo il grezzo oppure anche il finito</a:t>
            </a:r>
          </a:p>
          <a:p>
            <a:r>
              <a:rPr lang="it-IT" dirty="0"/>
              <a:t>E possibile dichiarare se il limite per la Z di lavoro si deve considerare:</a:t>
            </a:r>
          </a:p>
          <a:p>
            <a:pPr lvl="1"/>
            <a:r>
              <a:rPr lang="it-IT" dirty="0"/>
              <a:t>Valore manuale: si definisce la max profondità di lavoro manualmente</a:t>
            </a:r>
          </a:p>
          <a:p>
            <a:pPr lvl="1"/>
            <a:r>
              <a:rPr lang="it-IT" dirty="0"/>
              <a:t>Distanza dal mandrino: viene calcolato dalle caratteristiche dell’utensile</a:t>
            </a:r>
          </a:p>
          <a:p>
            <a:pPr lvl="1"/>
            <a:r>
              <a:rPr lang="it-IT" dirty="0"/>
              <a:t>Automatico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testo, schermata, software, Software multimediale">
            <a:extLst>
              <a:ext uri="{FF2B5EF4-FFF2-40B4-BE49-F238E27FC236}">
                <a16:creationId xmlns:a16="http://schemas.microsoft.com/office/drawing/2014/main" id="{BADC117F-B860-21F8-CBF5-DAAF9EE4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98" y="4006522"/>
            <a:ext cx="5372850" cy="2657846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CC2575CF-AE09-2C3F-9108-6908B301C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10" y="4716761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46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33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7" y="1293527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Nuova gestione della TESTA D’ANDREA</a:t>
            </a:r>
          </a:p>
          <a:p>
            <a:r>
              <a:rPr lang="it-IT" dirty="0"/>
              <a:t>Non piu gestito come asse </a:t>
            </a:r>
            <a:r>
              <a:rPr lang="it-IT" dirty="0" err="1"/>
              <a:t>colineare</a:t>
            </a:r>
            <a:r>
              <a:rPr lang="it-IT" dirty="0"/>
              <a:t> (X,Y,Z)</a:t>
            </a:r>
          </a:p>
          <a:p>
            <a:r>
              <a:rPr lang="it-IT" dirty="0"/>
              <a:t>Ma come muti asse</a:t>
            </a:r>
          </a:p>
          <a:p>
            <a:r>
              <a:rPr lang="it-IT" dirty="0"/>
              <a:t>Nuova opzione nei movimenti di collegamento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6C6339AA-D499-A5EB-7588-CDB80534C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1" y="2844055"/>
            <a:ext cx="4691034" cy="3967805"/>
          </a:xfrm>
          <a:prstGeom prst="rect">
            <a:avLst/>
          </a:prstGeom>
        </p:spPr>
      </p:pic>
      <p:pic>
        <p:nvPicPr>
          <p:cNvPr id="10" name="Immagine 9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A698DDC-236E-87A0-0A2B-229D82502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91" y="2002831"/>
            <a:ext cx="5163271" cy="4353533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9BCAD46C-A382-93AC-58D0-10C672A0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91" y="1022863"/>
            <a:ext cx="821862" cy="821862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8" action="ppaction://hlinkfile"/>
            <a:extLst>
              <a:ext uri="{FF2B5EF4-FFF2-40B4-BE49-F238E27FC236}">
                <a16:creationId xmlns:a16="http://schemas.microsoft.com/office/drawing/2014/main" id="{74B6B0FD-331E-FE76-A24F-B80089DC8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96" y="1045635"/>
            <a:ext cx="821863" cy="8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34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7" y="1293527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per escludere delle gole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2A23DF2C-648E-99C0-F423-EC97D8018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47" y="2036921"/>
            <a:ext cx="6973273" cy="4458322"/>
          </a:xfrm>
          <a:prstGeom prst="rect">
            <a:avLst/>
          </a:prstGeom>
        </p:spPr>
      </p:pic>
      <p:pic>
        <p:nvPicPr>
          <p:cNvPr id="11" name="Immagine 10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97EAEE74-9B7B-A4B5-F1DA-BFC5C4F56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7" y="2059857"/>
            <a:ext cx="3079890" cy="4367960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E08C4217-9279-25F8-7ACA-BD54B96B9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59" y="67992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35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7" y="1293527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Nuovo calcolo del punto di uscita sul ciclo di FILETTATURA (automatico)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Due nuovi metodi di realizzazione del filetto</a:t>
            </a:r>
          </a:p>
        </p:txBody>
      </p:sp>
      <p:pic>
        <p:nvPicPr>
          <p:cNvPr id="3" name="Image 22">
            <a:extLst>
              <a:ext uri="{FF2B5EF4-FFF2-40B4-BE49-F238E27FC236}">
                <a16:creationId xmlns:a16="http://schemas.microsoft.com/office/drawing/2014/main" id="{2FD14F20-81EE-B69D-DA6E-177C57E11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41" y="1770950"/>
            <a:ext cx="3260725" cy="1858010"/>
          </a:xfrm>
          <a:prstGeom prst="rect">
            <a:avLst/>
          </a:prstGeom>
        </p:spPr>
      </p:pic>
      <p:pic>
        <p:nvPicPr>
          <p:cNvPr id="8" name="Image 28">
            <a:extLst>
              <a:ext uri="{FF2B5EF4-FFF2-40B4-BE49-F238E27FC236}">
                <a16:creationId xmlns:a16="http://schemas.microsoft.com/office/drawing/2014/main" id="{F40A6ED3-CEA8-566B-AB79-FFC6311A9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942" y="1775940"/>
            <a:ext cx="3260725" cy="1951355"/>
          </a:xfrm>
          <a:prstGeom prst="rect">
            <a:avLst/>
          </a:prstGeom>
        </p:spPr>
      </p:pic>
      <p:pic>
        <p:nvPicPr>
          <p:cNvPr id="10" name="Immagine 9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33B2C0C9-F90D-AFA2-2612-CEAF7AB1E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1" y="4106382"/>
            <a:ext cx="5029902" cy="2705478"/>
          </a:xfrm>
          <a:prstGeom prst="rect">
            <a:avLst/>
          </a:prstGeom>
        </p:spPr>
      </p:pic>
      <p:pic>
        <p:nvPicPr>
          <p:cNvPr id="12" name="Image 4160">
            <a:extLst>
              <a:ext uri="{FF2B5EF4-FFF2-40B4-BE49-F238E27FC236}">
                <a16:creationId xmlns:a16="http://schemas.microsoft.com/office/drawing/2014/main" id="{B4A7E87E-3DED-EC95-2092-E1D64A560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165" y="4055543"/>
            <a:ext cx="2881630" cy="2532380"/>
          </a:xfrm>
          <a:prstGeom prst="rect">
            <a:avLst/>
          </a:prstGeom>
        </p:spPr>
      </p:pic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6FF3D948-3E3E-75EB-9723-1259FA0EAEAE}"/>
              </a:ext>
            </a:extLst>
          </p:cNvPr>
          <p:cNvSpPr txBox="1">
            <a:spLocks/>
          </p:cNvSpPr>
          <p:nvPr/>
        </p:nvSpPr>
        <p:spPr>
          <a:xfrm>
            <a:off x="8725346" y="4346864"/>
            <a:ext cx="3029539" cy="125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lang="fr-FR"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028607" indent="-285750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Metodo consigliato da SANDVIK (soprattutto per passi molto grandi)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7069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36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7" y="1293527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nel ciclo di TRONCATURA (separazione automatica)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magine 8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D6B6BD2B-087D-D01E-522A-AA0A7E56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19" y="1671344"/>
            <a:ext cx="4322153" cy="4685020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59902490-332C-9F75-1A49-896892201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23" y="2640093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37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7" y="1293527"/>
            <a:ext cx="9766953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nel ciclo di FINITURA (percorso ottimizzato sul grezzo)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Image 352947075">
            <a:extLst>
              <a:ext uri="{FF2B5EF4-FFF2-40B4-BE49-F238E27FC236}">
                <a16:creationId xmlns:a16="http://schemas.microsoft.com/office/drawing/2014/main" id="{FC2C8A04-8EA2-82ED-57AB-21A3C5776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46" y="2329238"/>
            <a:ext cx="6480175" cy="1822450"/>
          </a:xfrm>
          <a:prstGeom prst="rect">
            <a:avLst/>
          </a:prstGeom>
        </p:spPr>
      </p:pic>
      <p:pic>
        <p:nvPicPr>
          <p:cNvPr id="5" name="Immagine 4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21AF62DD-5FBC-5B0A-5416-600D109D0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39" y="432710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38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8" y="1293527"/>
            <a:ext cx="9173056" cy="4904731"/>
          </a:xfrm>
        </p:spPr>
        <p:txBody>
          <a:bodyPr>
            <a:normAutofit/>
          </a:bodyPr>
          <a:lstStyle/>
          <a:p>
            <a:r>
              <a:rPr lang="it-IT" dirty="0"/>
              <a:t>Nuova ciclo di FILETTATURA SU PROFILO</a:t>
            </a:r>
          </a:p>
          <a:p>
            <a:r>
              <a:rPr lang="it-IT" dirty="0"/>
              <a:t>Pensato per lavorare filetti di grosse dimensioni con un ciclo di filettatura e con un utensile da gole in piu passate</a:t>
            </a:r>
          </a:p>
          <a:p>
            <a:r>
              <a:rPr lang="it-IT" dirty="0"/>
              <a:t>Percorso in sgrossatura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Percorso in finitura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B9FFFFE3-917F-8625-32E3-0969171C0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98" y="3745892"/>
            <a:ext cx="3905795" cy="1514686"/>
          </a:xfrm>
          <a:prstGeom prst="rect">
            <a:avLst/>
          </a:prstGeom>
        </p:spPr>
      </p:pic>
      <p:pic>
        <p:nvPicPr>
          <p:cNvPr id="9" name="Image 352947089">
            <a:extLst>
              <a:ext uri="{FF2B5EF4-FFF2-40B4-BE49-F238E27FC236}">
                <a16:creationId xmlns:a16="http://schemas.microsoft.com/office/drawing/2014/main" id="{83C9BB6A-DEE8-0B97-681B-B02E22CA7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6" y="2578892"/>
            <a:ext cx="2664969" cy="1700216"/>
          </a:xfrm>
          <a:prstGeom prst="rect">
            <a:avLst/>
          </a:prstGeom>
        </p:spPr>
      </p:pic>
      <p:pic>
        <p:nvPicPr>
          <p:cNvPr id="10" name="Image 352947090">
            <a:extLst>
              <a:ext uri="{FF2B5EF4-FFF2-40B4-BE49-F238E27FC236}">
                <a16:creationId xmlns:a16="http://schemas.microsoft.com/office/drawing/2014/main" id="{0A5B3796-45FB-94C4-B1E2-12B950B4B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07" y="2578892"/>
            <a:ext cx="2923823" cy="1700215"/>
          </a:xfrm>
          <a:prstGeom prst="rect">
            <a:avLst/>
          </a:prstGeom>
        </p:spPr>
      </p:pic>
      <p:pic>
        <p:nvPicPr>
          <p:cNvPr id="11" name="Image 352947091">
            <a:extLst>
              <a:ext uri="{FF2B5EF4-FFF2-40B4-BE49-F238E27FC236}">
                <a16:creationId xmlns:a16="http://schemas.microsoft.com/office/drawing/2014/main" id="{0C7CBED9-D62B-80F4-46C7-B90C163A1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7" y="4657943"/>
            <a:ext cx="3519170" cy="2046605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8" action="ppaction://hlinkfile"/>
            <a:extLst>
              <a:ext uri="{FF2B5EF4-FFF2-40B4-BE49-F238E27FC236}">
                <a16:creationId xmlns:a16="http://schemas.microsoft.com/office/drawing/2014/main" id="{90E2CCD7-CFF5-751E-457C-CDC4F31A47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79" y="239499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39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8" y="1293527"/>
            <a:ext cx="9173056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nel ciclo di SGROSSATURA e FINITURA per dare un margine aggiuntivo di sicurezza del grezzo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47055762-67A8-893E-7749-186E6519D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2" y="1950910"/>
            <a:ext cx="10907647" cy="475363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24B6522-7BB8-5FC4-BD00-5F5BF556A223}"/>
              </a:ext>
            </a:extLst>
          </p:cNvPr>
          <p:cNvSpPr/>
          <p:nvPr/>
        </p:nvSpPr>
        <p:spPr>
          <a:xfrm>
            <a:off x="6834433" y="4892511"/>
            <a:ext cx="4440025" cy="1414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7CFEAF1-6200-E5E2-182D-C9D4103B100A}"/>
              </a:ext>
            </a:extLst>
          </p:cNvPr>
          <p:cNvSpPr/>
          <p:nvPr/>
        </p:nvSpPr>
        <p:spPr>
          <a:xfrm>
            <a:off x="11095348" y="5033913"/>
            <a:ext cx="179110" cy="55618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ED52894-C0F6-4BFA-4F15-480B0AE56D17}"/>
              </a:ext>
            </a:extLst>
          </p:cNvPr>
          <p:cNvSpPr/>
          <p:nvPr/>
        </p:nvSpPr>
        <p:spPr>
          <a:xfrm>
            <a:off x="710781" y="4336330"/>
            <a:ext cx="2824271" cy="42420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3227B8D-A09B-2771-E70D-844AFDA9141A}"/>
              </a:ext>
            </a:extLst>
          </p:cNvPr>
          <p:cNvSpPr/>
          <p:nvPr/>
        </p:nvSpPr>
        <p:spPr>
          <a:xfrm>
            <a:off x="3535052" y="4336330"/>
            <a:ext cx="2978870" cy="424206"/>
          </a:xfrm>
          <a:prstGeom prst="rect">
            <a:avLst/>
          </a:prstGeom>
          <a:noFill/>
          <a:ln>
            <a:solidFill>
              <a:srgbClr val="FF0D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EFBBB6A2-3DED-BC4D-B47C-D9181D337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3" y="546059"/>
            <a:ext cx="747467" cy="7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85BC8D-F8A8-B142-D2E2-B9BC0C8C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CoSA</a:t>
            </a:r>
            <a:r>
              <a:rPr lang="fr-FR" dirty="0"/>
              <a:t> FA </a:t>
            </a:r>
            <a:r>
              <a:rPr lang="fr-FR" dirty="0" err="1"/>
              <a:t>TopSolid’INSPECTION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15344F-9D2A-4E5C-DDE5-6EF15E29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192" y="2146136"/>
            <a:ext cx="6356808" cy="2312743"/>
          </a:xfrm>
        </p:spPr>
        <p:txBody>
          <a:bodyPr>
            <a:normAutofit/>
          </a:bodyPr>
          <a:lstStyle/>
          <a:p>
            <a:r>
              <a:rPr lang="fr-FR" dirty="0" err="1"/>
              <a:t>Creazione</a:t>
            </a:r>
            <a:r>
              <a:rPr lang="fr-FR" dirty="0"/>
              <a:t> di un </a:t>
            </a:r>
            <a:r>
              <a:rPr lang="fr-FR" dirty="0" err="1"/>
              <a:t>documento</a:t>
            </a:r>
            <a:r>
              <a:rPr lang="fr-FR" dirty="0"/>
              <a:t> con la lista delle </a:t>
            </a:r>
            <a:r>
              <a:rPr lang="fr-FR" dirty="0" err="1"/>
              <a:t>quote</a:t>
            </a:r>
            <a:r>
              <a:rPr lang="fr-FR" dirty="0"/>
              <a:t> da </a:t>
            </a:r>
            <a:r>
              <a:rPr lang="fr-FR" dirty="0" err="1"/>
              <a:t>controllare</a:t>
            </a:r>
            <a:r>
              <a:rPr lang="fr-FR" dirty="0"/>
              <a:t> ( a </a:t>
            </a:r>
            <a:r>
              <a:rPr lang="fr-FR" dirty="0" err="1"/>
              <a:t>partire</a:t>
            </a:r>
            <a:r>
              <a:rPr lang="fr-FR" dirty="0"/>
              <a:t> da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immagine</a:t>
            </a:r>
            <a:r>
              <a:rPr lang="fr-FR" dirty="0"/>
              <a:t>, PDF o DWG/DXF)</a:t>
            </a:r>
          </a:p>
          <a:p>
            <a:r>
              <a:rPr lang="fr-FR" dirty="0" err="1"/>
              <a:t>Gestione</a:t>
            </a:r>
            <a:r>
              <a:rPr lang="fr-FR" dirty="0"/>
              <a:t> delle </a:t>
            </a:r>
            <a:r>
              <a:rPr lang="fr-FR" dirty="0" err="1"/>
              <a:t>tolleranze</a:t>
            </a:r>
            <a:endParaRPr lang="fr-FR" dirty="0"/>
          </a:p>
          <a:p>
            <a:r>
              <a:rPr lang="fr-FR" dirty="0" err="1"/>
              <a:t>Controllo</a:t>
            </a:r>
            <a:r>
              <a:rPr lang="fr-FR" dirty="0"/>
              <a:t> </a:t>
            </a:r>
            <a:r>
              <a:rPr lang="fr-FR" dirty="0" err="1"/>
              <a:t>sulla</a:t>
            </a:r>
            <a:r>
              <a:rPr lang="fr-FR" dirty="0"/>
              <a:t> </a:t>
            </a:r>
            <a:r>
              <a:rPr lang="fr-FR" dirty="0" err="1"/>
              <a:t>frequenza</a:t>
            </a:r>
            <a:r>
              <a:rPr lang="fr-FR" dirty="0"/>
              <a:t> di </a:t>
            </a:r>
            <a:r>
              <a:rPr lang="fr-FR" dirty="0" err="1"/>
              <a:t>campionamento</a:t>
            </a:r>
            <a:endParaRPr lang="fr-FR" dirty="0"/>
          </a:p>
          <a:p>
            <a:r>
              <a:rPr lang="fr-FR" dirty="0" err="1"/>
              <a:t>Gestione</a:t>
            </a:r>
            <a:r>
              <a:rPr lang="fr-FR" dirty="0"/>
              <a:t>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strumenti</a:t>
            </a:r>
            <a:r>
              <a:rPr lang="fr-FR" dirty="0"/>
              <a:t> di </a:t>
            </a:r>
            <a:r>
              <a:rPr lang="fr-FR" dirty="0" err="1"/>
              <a:t>misuarzione</a:t>
            </a:r>
            <a:endParaRPr lang="fr-FR" dirty="0"/>
          </a:p>
          <a:p>
            <a:endParaRPr lang="fr-FR" dirty="0"/>
          </a:p>
        </p:txBody>
      </p:sp>
      <p:pic>
        <p:nvPicPr>
          <p:cNvPr id="15" name="Picture 12" descr="logo">
            <a:hlinkClick r:id="rId2"/>
            <a:extLst>
              <a:ext uri="{FF2B5EF4-FFF2-40B4-BE49-F238E27FC236}">
                <a16:creationId xmlns:a16="http://schemas.microsoft.com/office/drawing/2014/main" id="{EE945B7D-66E6-7549-752C-FDC28FEA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8" y="342768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2D85442A-C1B1-B9F1-E96B-0CD2BE90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57" y="1395342"/>
            <a:ext cx="5074113" cy="265329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69F94102-CB2D-CBA5-BC54-92EDE5D6FC08}"/>
              </a:ext>
            </a:extLst>
          </p:cNvPr>
          <p:cNvSpPr txBox="1">
            <a:spLocks/>
          </p:cNvSpPr>
          <p:nvPr/>
        </p:nvSpPr>
        <p:spPr>
          <a:xfrm>
            <a:off x="754145" y="4368128"/>
            <a:ext cx="6268832" cy="248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lang="fr-FR"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028607" indent="-285750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2213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Novita</a:t>
            </a:r>
            <a:r>
              <a:rPr lang="it-IT" dirty="0"/>
              <a:t> in 717</a:t>
            </a:r>
          </a:p>
          <a:p>
            <a:r>
              <a:rPr lang="it-IT" dirty="0"/>
              <a:t>Maggiore precisione nella selezione della quota (senza farsi influenzare dai contorni)</a:t>
            </a:r>
          </a:p>
          <a:p>
            <a:r>
              <a:rPr lang="it-IT" dirty="0"/>
              <a:t>Nuova quotatura automatica</a:t>
            </a:r>
          </a:p>
          <a:p>
            <a:r>
              <a:rPr lang="it-IT" dirty="0"/>
              <a:t>Possibilità di stabilire una pallinatura manuale</a:t>
            </a:r>
          </a:p>
          <a:p>
            <a:r>
              <a:rPr lang="it-IT" dirty="0"/>
              <a:t>Gestione delle tolleranze di forma</a:t>
            </a:r>
          </a:p>
          <a:p>
            <a:endParaRPr lang="it-IT" dirty="0"/>
          </a:p>
        </p:txBody>
      </p:sp>
      <p:pic>
        <p:nvPicPr>
          <p:cNvPr id="2" name="Immagine 1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BBE538CF-7954-639F-DF35-09F2259BA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5" y="4291796"/>
            <a:ext cx="1237368" cy="1237368"/>
          </a:xfrm>
          <a:prstGeom prst="rect">
            <a:avLst/>
          </a:prstGeom>
        </p:spPr>
      </p:pic>
      <p:pic>
        <p:nvPicPr>
          <p:cNvPr id="4" name="Immagine 3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82127430-80EA-7E8A-BDDE-8B34585A5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31" y="4531299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1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40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8" y="1293527"/>
            <a:ext cx="9173056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per simulare la presa e la simulazione dei cicli con il pezzo preso tra mandrino e </a:t>
            </a:r>
            <a:r>
              <a:rPr lang="it-IT" dirty="0" err="1"/>
              <a:t>contromandrino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ubo, macchina, cilindro, ingegneria&#10;&#10;Descrizione generata automaticamente">
            <a:extLst>
              <a:ext uri="{FF2B5EF4-FFF2-40B4-BE49-F238E27FC236}">
                <a16:creationId xmlns:a16="http://schemas.microsoft.com/office/drawing/2014/main" id="{2030E841-E07B-8D52-F32F-474A5881F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81" y="1945128"/>
            <a:ext cx="5864423" cy="4593798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D04B3DD8-8AC9-5B03-274C-13BCC15CF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2" y="3004659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Tornitura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41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8" y="1293527"/>
            <a:ext cx="9173056" cy="4904731"/>
          </a:xfrm>
        </p:spPr>
        <p:txBody>
          <a:bodyPr>
            <a:normAutofit/>
          </a:bodyPr>
          <a:lstStyle/>
          <a:p>
            <a:r>
              <a:rPr lang="it-IT" dirty="0"/>
              <a:t>Nuova gestione dei movimenti di svincolo in tornitura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744CFA86-ED90-985E-7157-0BCA01004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4" y="1666286"/>
            <a:ext cx="4692987" cy="4990379"/>
          </a:xfrm>
          <a:prstGeom prst="rect">
            <a:avLst/>
          </a:prstGeom>
        </p:spPr>
      </p:pic>
      <p:pic>
        <p:nvPicPr>
          <p:cNvPr id="12" name="Immagine 11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13692450-E0A8-F3B4-1886-31F0B10A1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1" y="2582944"/>
            <a:ext cx="4931598" cy="25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32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EROSIONE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42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8" y="1293527"/>
            <a:ext cx="9173056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nel criterio di ORDINAMENTO: per REGIME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D6676C2-A8C3-D38D-5468-D502AD39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64" y="1969793"/>
            <a:ext cx="4324954" cy="2333951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A1B0CBBE-85FF-41CD-6FDE-2B675E59E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40" y="3233982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EROSIONE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43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7" y="779950"/>
            <a:ext cx="9173056" cy="4904731"/>
          </a:xfrm>
        </p:spPr>
        <p:txBody>
          <a:bodyPr>
            <a:normAutofit/>
          </a:bodyPr>
          <a:lstStyle/>
          <a:p>
            <a:r>
              <a:rPr lang="it-IT" dirty="0"/>
              <a:t>Nuova OPZIONE nel criterio di ORDINAMENTO: per REGIME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Nuova OPZIONE nel criterio di ordinamento per ciclo con la tipologia di lavoro se SGROSSATURA o FINITURA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D6676C2-A8C3-D38D-5468-D502AD39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73" y="1095049"/>
            <a:ext cx="4324954" cy="2333951"/>
          </a:xfrm>
          <a:prstGeom prst="rect">
            <a:avLst/>
          </a:prstGeom>
        </p:spPr>
      </p:pic>
      <p:pic>
        <p:nvPicPr>
          <p:cNvPr id="5" name="Immagine 4" descr="Immagine che contiene testo, elettronica, schermata, software&#10;&#10;Descrizione generata automaticamente">
            <a:extLst>
              <a:ext uri="{FF2B5EF4-FFF2-40B4-BE49-F238E27FC236}">
                <a16:creationId xmlns:a16="http://schemas.microsoft.com/office/drawing/2014/main" id="{C276F7E0-95EC-2D93-C7B0-C7D5866AF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37" y="3259181"/>
            <a:ext cx="2724544" cy="30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74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EROSIONE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44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7" y="779950"/>
            <a:ext cx="7544431" cy="4904731"/>
          </a:xfrm>
        </p:spPr>
        <p:txBody>
          <a:bodyPr>
            <a:normAutofit/>
          </a:bodyPr>
          <a:lstStyle/>
          <a:p>
            <a:r>
              <a:rPr lang="it-IT" dirty="0"/>
              <a:t>Nuova voce in strumenti opzioni per la partenza e uscita in verticale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Nuova OPZIONE per visualizzare il ridimensionamento anche nel pannello delle condizioni di taglio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magine 8" descr="Immagine che contiene testo, schermata, numero, software&#10;&#10;Descrizione generata automaticamente">
            <a:extLst>
              <a:ext uri="{FF2B5EF4-FFF2-40B4-BE49-F238E27FC236}">
                <a16:creationId xmlns:a16="http://schemas.microsoft.com/office/drawing/2014/main" id="{84DFB156-0E76-6727-3C55-4D65D9A4C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4" y="2063896"/>
            <a:ext cx="3714174" cy="27527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0695A76-4DD7-C212-A438-22F38D6F0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9" y="4809386"/>
            <a:ext cx="12192000" cy="1361588"/>
          </a:xfrm>
          <a:prstGeom prst="rect">
            <a:avLst/>
          </a:prstGeom>
        </p:spPr>
      </p:pic>
      <p:pic>
        <p:nvPicPr>
          <p:cNvPr id="13" name="Immagine 12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E407B14A-607D-321C-3F8F-5D3F96B9C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41" y="1026932"/>
            <a:ext cx="3500487" cy="28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5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EROSIONE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45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7" y="779950"/>
            <a:ext cx="7544431" cy="4904731"/>
          </a:xfrm>
        </p:spPr>
        <p:txBody>
          <a:bodyPr>
            <a:normAutofit/>
          </a:bodyPr>
          <a:lstStyle/>
          <a:p>
            <a:r>
              <a:rPr lang="it-IT" dirty="0"/>
              <a:t>Possibilità nella definizione delle geometria di dichiarare uno stop sul percorso e di utilizzarlo nel ciclo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testo, software, Pagina Web, Icona del computer&#10;&#10;Descrizione generata automaticamente">
            <a:extLst>
              <a:ext uri="{FF2B5EF4-FFF2-40B4-BE49-F238E27FC236}">
                <a16:creationId xmlns:a16="http://schemas.microsoft.com/office/drawing/2014/main" id="{C77AAAD0-4D87-D9BB-4958-95419E152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50" y="1606353"/>
            <a:ext cx="1814280" cy="4932573"/>
          </a:xfrm>
          <a:prstGeom prst="rect">
            <a:avLst/>
          </a:prstGeom>
        </p:spPr>
      </p:pic>
      <p:pic>
        <p:nvPicPr>
          <p:cNvPr id="10" name="Immagine 9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5B433D59-D8A4-CF24-111B-E4CFBC52B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71" y="2050463"/>
            <a:ext cx="4477375" cy="4305901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7337AAAE-616A-C20C-743E-AD0879436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81" y="296604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EROSIONE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46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7853302" cy="4904731"/>
          </a:xfrm>
        </p:spPr>
        <p:txBody>
          <a:bodyPr>
            <a:normAutofit/>
          </a:bodyPr>
          <a:lstStyle/>
          <a:p>
            <a:r>
              <a:rPr lang="it-IT" dirty="0"/>
              <a:t>Nuovo interfacciamento con il sistema GF UNIQUA che passa i dati di lavorazione (tecnologia , materiali, CDT….) per tutte le nuove macchine di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Charmilles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Agie</a:t>
            </a:r>
            <a:endParaRPr lang="en-US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Tutte le machine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nuove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del Gruppo GF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usano</a:t>
            </a:r>
            <a:r>
              <a:rPr lang="en-US" sz="180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come 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Sistema UNIQUA</a:t>
            </a:r>
          </a:p>
          <a:p>
            <a:endParaRPr lang="en-US" sz="18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strumenti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opzioni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/cam/wire/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tecnologia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scrive il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percoro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del file XML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contenente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di GF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indica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percorso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salvataggio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tecnologie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create poi in 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topsolid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83D6253-D7BB-C17E-D3C3-C830B333A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12" y="2305651"/>
            <a:ext cx="4373542" cy="35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8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documentazione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47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Possibilità di avere le quote in automatico del grezzo</a:t>
            </a:r>
          </a:p>
          <a:p>
            <a:endParaRPr lang="it-IT" sz="24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cerchio, design&#10;&#10;Descrizione generata automaticamente">
            <a:hlinkClick r:id="rId4" action="ppaction://hlinkfile"/>
            <a:extLst>
              <a:ext uri="{FF2B5EF4-FFF2-40B4-BE49-F238E27FC236}">
                <a16:creationId xmlns:a16="http://schemas.microsoft.com/office/drawing/2014/main" id="{852A13DA-9B8F-B495-AFAF-A73395FE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1" y="3292216"/>
            <a:ext cx="1237368" cy="1237368"/>
          </a:xfrm>
          <a:prstGeom prst="rect">
            <a:avLst/>
          </a:prstGeom>
        </p:spPr>
      </p:pic>
      <p:pic>
        <p:nvPicPr>
          <p:cNvPr id="10" name="Immagine 9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3677E179-B750-061F-275A-A8D18B234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98" y="2097968"/>
            <a:ext cx="6256069" cy="3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2DB66B-1227-4258-A9EA-63C89ED9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CAMSIMUl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D0F2-3203-4594-93D2-63F3ED377D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13" y="6356350"/>
            <a:ext cx="598487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679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49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7853302" cy="4904731"/>
          </a:xfrm>
        </p:spPr>
        <p:txBody>
          <a:bodyPr>
            <a:normAutofit lnSpcReduction="10000"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SICUREZZA</a:t>
            </a:r>
          </a:p>
          <a:p>
            <a:pPr marL="0" indent="0">
              <a:buNone/>
            </a:pPr>
            <a:r>
              <a:rPr lang="it-IT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TopSolid’CamSimul</a:t>
            </a:r>
            <a:r>
              <a:rPr lang="it-IT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simula</a:t>
            </a:r>
            <a:r>
              <a:rPr lang="it-IT" sz="18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la maggior parte dei controlli numerici presenti sul mercato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PRODUTTIVITA</a:t>
            </a:r>
          </a:p>
          <a:p>
            <a:pPr marL="0" indent="0">
              <a:buNone/>
            </a:pP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Riduce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il tempo di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lavorazione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dal 15 al 25%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ottimizzando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percorsi</a:t>
            </a:r>
            <a:endParaRPr lang="en-US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RISPARMIA il tempo di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messa</a:t>
            </a:r>
            <a:r>
              <a:rPr lang="en-US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macchina</a:t>
            </a:r>
            <a:r>
              <a:rPr lang="en-US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eliminando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il test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programma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macchina</a:t>
            </a:r>
            <a:endParaRPr lang="en-US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RILEVA POTENZIALI ERRORI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Collisioni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attrezzature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con parti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macchina</a:t>
            </a:r>
            <a:endParaRPr lang="en-US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extracorse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912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85BC8D-F8A8-B142-D2E2-B9BC0C8C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CoSA</a:t>
            </a:r>
            <a:r>
              <a:rPr lang="fr-FR" dirty="0"/>
              <a:t> FA </a:t>
            </a:r>
            <a:r>
              <a:rPr lang="fr-FR" dirty="0" err="1"/>
              <a:t>TopSolid’control</a:t>
            </a:r>
            <a:endParaRPr lang="fr-FR" dirty="0"/>
          </a:p>
        </p:txBody>
      </p:sp>
      <p:pic>
        <p:nvPicPr>
          <p:cNvPr id="15" name="Picture 12" descr="logo">
            <a:hlinkClick r:id="rId4"/>
            <a:extLst>
              <a:ext uri="{FF2B5EF4-FFF2-40B4-BE49-F238E27FC236}">
                <a16:creationId xmlns:a16="http://schemas.microsoft.com/office/drawing/2014/main" id="{EE945B7D-66E6-7549-752C-FDC28FEA5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8" y="342768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E47D31E6-39F4-F460-BA37-A4A6DC85E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-68682"/>
            <a:ext cx="9299575" cy="6995364"/>
          </a:xfrm>
          <a:prstGeom prst="rect">
            <a:avLst/>
          </a:prstGeom>
        </p:spPr>
      </p:pic>
      <p:pic>
        <p:nvPicPr>
          <p:cNvPr id="9" name="Controller">
            <a:hlinkClick r:id="" action="ppaction://media"/>
            <a:extLst>
              <a:ext uri="{FF2B5EF4-FFF2-40B4-BE49-F238E27FC236}">
                <a16:creationId xmlns:a16="http://schemas.microsoft.com/office/drawing/2014/main" id="{2797B2BB-0230-9573-465F-9062B788826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7576" y="832704"/>
            <a:ext cx="7476846" cy="4975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50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NOVITA IN 7.17</a:t>
            </a:r>
          </a:p>
          <a:p>
            <a:endParaRPr lang="it-IT" sz="24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Possibilità di simulare un codice ISO esterno a TopSolid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Nuovo comando di PRE_ANALISI del codice ISO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Finestra di RAYTRACING per una visualizzazione piu precisa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Verifica rapida senza SIMULAZIONE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3 nuovi tipi i visualizzazioni nell’ANALISI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Gestione della cronologia delle attrezzature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schermata, macchina, software&#10;&#10;Descrizione generata automaticamente">
            <a:extLst>
              <a:ext uri="{FF2B5EF4-FFF2-40B4-BE49-F238E27FC236}">
                <a16:creationId xmlns:a16="http://schemas.microsoft.com/office/drawing/2014/main" id="{A342BD1B-1561-87C7-5A3A-EE7298B9D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5" y="1941922"/>
            <a:ext cx="5631627" cy="40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04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51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NOVITA IN 7.17</a:t>
            </a:r>
          </a:p>
          <a:p>
            <a:endParaRPr lang="it-IT" sz="24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Possibilità di simulare un codice ISO esterno a TopSolid</a:t>
            </a:r>
          </a:p>
          <a:p>
            <a:pPr marL="0" indent="0">
              <a:buNone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Quindi si </a:t>
            </a:r>
            <a:r>
              <a:rPr lang="it-IT" sz="2000" dirty="0" err="1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puo</a:t>
            </a: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caricare un </a:t>
            </a:r>
            <a:r>
              <a:rPr lang="it-IT" sz="2000" dirty="0" err="1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che torna dalla macchine e che e stato modificato (modulo aggiuntivo )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schermata, macchina, software&#10;&#10;Descrizione generata automaticamente">
            <a:extLst>
              <a:ext uri="{FF2B5EF4-FFF2-40B4-BE49-F238E27FC236}">
                <a16:creationId xmlns:a16="http://schemas.microsoft.com/office/drawing/2014/main" id="{A342BD1B-1561-87C7-5A3A-EE7298B9D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5" y="1941922"/>
            <a:ext cx="5631627" cy="4086518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5404BBC0-1386-722F-7225-5B3D1A244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52" y="3985181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52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NOVITA IN 7.17</a:t>
            </a:r>
          </a:p>
          <a:p>
            <a:endParaRPr lang="it-IT" sz="24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Nuovo comando di PRE_ANALISI del codice ISO</a:t>
            </a:r>
          </a:p>
          <a:p>
            <a:r>
              <a:rPr lang="it-IT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Questo comando permette di eseguire una simulazione veloce e di verificare che non ci siamo dei macro errori nel listato </a:t>
            </a:r>
            <a:r>
              <a:rPr lang="it-IT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it-IT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(errore sul richiamo dei </a:t>
            </a:r>
            <a:r>
              <a:rPr lang="it-IT" sz="1800" dirty="0" err="1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sottprorammi</a:t>
            </a:r>
            <a:r>
              <a:rPr lang="it-IT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, chiamata utensile …..) e di avere un calcolo del tempo ciclo.</a:t>
            </a:r>
          </a:p>
          <a:p>
            <a:r>
              <a:rPr lang="it-IT" sz="18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NON CALCOLA LE COLLISIONI</a:t>
            </a:r>
          </a:p>
          <a:p>
            <a:endParaRPr lang="it-IT" sz="18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Nuova simulazione con rimozione materiale e controllo collisione</a:t>
            </a:r>
          </a:p>
        </p:txBody>
      </p:sp>
      <p:pic>
        <p:nvPicPr>
          <p:cNvPr id="5" name="Immagine 4" descr="Immagine che contiene testo, schermata, macchina, software&#10;&#10;Descrizione generata automaticamente">
            <a:extLst>
              <a:ext uri="{FF2B5EF4-FFF2-40B4-BE49-F238E27FC236}">
                <a16:creationId xmlns:a16="http://schemas.microsoft.com/office/drawing/2014/main" id="{A342BD1B-1561-87C7-5A3A-EE7298B9D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5" y="1941922"/>
            <a:ext cx="5631627" cy="4086518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86B99A26-EF34-41AB-C32A-1CD8A8F7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6" y="3727518"/>
            <a:ext cx="668416" cy="668416"/>
          </a:xfrm>
          <a:prstGeom prst="rect">
            <a:avLst/>
          </a:prstGeom>
        </p:spPr>
      </p:pic>
      <p:pic>
        <p:nvPicPr>
          <p:cNvPr id="8" name="Immagine 7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879FB11E-E0CB-3381-C59D-325FF6A60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54" y="5763709"/>
            <a:ext cx="668416" cy="6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53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NOVITA IN 7.17</a:t>
            </a:r>
          </a:p>
          <a:p>
            <a:endParaRPr lang="it-IT" sz="24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effectLst/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3 nuovi tipi i visualizzazioni nell’ANALISI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testo, schermata, software, linea&#10;&#10;Descrizione generata automaticamente">
            <a:extLst>
              <a:ext uri="{FF2B5EF4-FFF2-40B4-BE49-F238E27FC236}">
                <a16:creationId xmlns:a16="http://schemas.microsoft.com/office/drawing/2014/main" id="{AB7FEDA0-5D14-45D2-F423-568A53112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7" y="2381104"/>
            <a:ext cx="10031225" cy="2095792"/>
          </a:xfrm>
          <a:prstGeom prst="rect">
            <a:avLst/>
          </a:prstGeom>
        </p:spPr>
      </p:pic>
      <p:pic>
        <p:nvPicPr>
          <p:cNvPr id="10" name="Immagine 9" descr="Immagine che contiene schermata, testo, software, Carattere&#10;&#10;Descrizione generata automaticamente">
            <a:extLst>
              <a:ext uri="{FF2B5EF4-FFF2-40B4-BE49-F238E27FC236}">
                <a16:creationId xmlns:a16="http://schemas.microsoft.com/office/drawing/2014/main" id="{FA9E746A-60C6-14EB-6A1C-978EA932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29" y="3946828"/>
            <a:ext cx="9993120" cy="2029108"/>
          </a:xfrm>
          <a:prstGeom prst="rect">
            <a:avLst/>
          </a:prstGeom>
        </p:spPr>
      </p:pic>
      <p:pic>
        <p:nvPicPr>
          <p:cNvPr id="12" name="Immagine 11" descr="Immagine che contiene linea, Diagramma, Parallelo, testo&#10;&#10;Descrizione generata automaticamente">
            <a:extLst>
              <a:ext uri="{FF2B5EF4-FFF2-40B4-BE49-F238E27FC236}">
                <a16:creationId xmlns:a16="http://schemas.microsoft.com/office/drawing/2014/main" id="{703A166A-1947-E19D-D940-B7218EEB1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50" y="4682854"/>
            <a:ext cx="10021699" cy="2038635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470353DD-A12D-E4B1-653F-6D96390C6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8" y="1326209"/>
            <a:ext cx="618683" cy="6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54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NOVITA IN 7.17</a:t>
            </a:r>
          </a:p>
          <a:p>
            <a:endParaRPr lang="it-IT" sz="24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Finestra di RAYTRACING per una visualizzazione piu precisa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schermata, macchina, software&#10;&#10;Descrizione generata automaticamente">
            <a:extLst>
              <a:ext uri="{FF2B5EF4-FFF2-40B4-BE49-F238E27FC236}">
                <a16:creationId xmlns:a16="http://schemas.microsoft.com/office/drawing/2014/main" id="{A342BD1B-1561-87C7-5A3A-EE7298B9D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5" y="1941922"/>
            <a:ext cx="5631627" cy="4086518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342CC39C-0EE5-224C-8563-5D670F123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00" y="3582773"/>
            <a:ext cx="1237368" cy="1237368"/>
          </a:xfrm>
          <a:prstGeom prst="rect">
            <a:avLst/>
          </a:prstGeom>
        </p:spPr>
      </p:pic>
      <p:pic>
        <p:nvPicPr>
          <p:cNvPr id="8" name="Immagine 7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852A13DA-9B8F-B495-AFAF-A73395FE1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88" y="3428999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/>
              <a:t>SIMULATORE: TOPSOLID’ CAMSIMUL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55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5929169" cy="490473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NOVITA IN 7.17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Ottimizzazione dei percorsi (modulo Aggiuntivo)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cerchio, design&#10;&#10;Descrizione generata automaticamente">
            <a:hlinkClick r:id="rId4" action="ppaction://hlinkfile"/>
            <a:extLst>
              <a:ext uri="{FF2B5EF4-FFF2-40B4-BE49-F238E27FC236}">
                <a16:creationId xmlns:a16="http://schemas.microsoft.com/office/drawing/2014/main" id="{852A13DA-9B8F-B495-AFAF-A73395FE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2" y="2429757"/>
            <a:ext cx="1237368" cy="1237368"/>
          </a:xfrm>
          <a:prstGeom prst="rect">
            <a:avLst/>
          </a:prstGeom>
        </p:spPr>
      </p:pic>
      <p:pic>
        <p:nvPicPr>
          <p:cNvPr id="10" name="Immagine 9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D5EB9C4A-652F-8517-4F76-AE3EED660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38" y="2049715"/>
            <a:ext cx="9052874" cy="43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2DB66B-1227-4258-A9EA-63C89ED9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operator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D0F2-3203-4594-93D2-63F3ED377D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13" y="6356350"/>
            <a:ext cx="598487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098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1" y="193632"/>
            <a:ext cx="7495086" cy="486293"/>
          </a:xfrm>
        </p:spPr>
        <p:txBody>
          <a:bodyPr>
            <a:normAutofit/>
          </a:bodyPr>
          <a:lstStyle/>
          <a:p>
            <a:r>
              <a:rPr lang="fr-FR" dirty="0" err="1"/>
              <a:t>operator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57</a:t>
            </a:fld>
            <a:endParaRPr lang="fr-FR"/>
          </a:p>
        </p:txBody>
      </p:sp>
      <p:pic>
        <p:nvPicPr>
          <p:cNvPr id="4" name="Picture 10" descr="logo">
            <a:hlinkClick r:id="rId2"/>
            <a:extLst>
              <a:ext uri="{FF2B5EF4-FFF2-40B4-BE49-F238E27FC236}">
                <a16:creationId xmlns:a16="http://schemas.microsoft.com/office/drawing/2014/main" id="{01F7F706-58E4-5F00-AA17-5549EED4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D83648D-86FD-14A9-ADB1-F639D3CF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0" y="976634"/>
            <a:ext cx="7135282" cy="4904731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Possibilità di aggiungere i diritti di copia o modifica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Nuova funzione: possibilità di dare i diritti di copia o modifica diretta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Possibilità di visualizzare o nascondere il percorso utensile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Nuovo strumento di comparazione</a:t>
            </a:r>
          </a:p>
          <a:p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Anteprima utensile durante la modifica</a:t>
            </a:r>
          </a:p>
          <a:p>
            <a:endParaRPr lang="it-IT" sz="1800" dirty="0">
              <a:effectLst/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cerchio, design&#10;&#10;Descrizione generata automaticamente">
            <a:hlinkClick r:id="rId4" action="ppaction://hlinkfile"/>
            <a:extLst>
              <a:ext uri="{FF2B5EF4-FFF2-40B4-BE49-F238E27FC236}">
                <a16:creationId xmlns:a16="http://schemas.microsoft.com/office/drawing/2014/main" id="{852A13DA-9B8F-B495-AFAF-A73395FE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8" y="2278928"/>
            <a:ext cx="1237368" cy="1237368"/>
          </a:xfrm>
          <a:prstGeom prst="rect">
            <a:avLst/>
          </a:prstGeom>
        </p:spPr>
      </p:pic>
      <p:pic>
        <p:nvPicPr>
          <p:cNvPr id="3" name="Immagine 2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78D841E3-7E31-0A8E-B55F-901081ECA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3" y="4080146"/>
            <a:ext cx="1237368" cy="1237368"/>
          </a:xfrm>
          <a:prstGeom prst="rect">
            <a:avLst/>
          </a:prstGeom>
        </p:spPr>
      </p:pic>
      <p:pic>
        <p:nvPicPr>
          <p:cNvPr id="9" name="Immagine 8" descr="Immagine che contiene testo, schermata, macchina, Software multimediale&#10;&#10;Descrizione generata automaticamente">
            <a:extLst>
              <a:ext uri="{FF2B5EF4-FFF2-40B4-BE49-F238E27FC236}">
                <a16:creationId xmlns:a16="http://schemas.microsoft.com/office/drawing/2014/main" id="{4C4D3B6C-AB25-E3FC-2927-1DCF8EBED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80" y="2242862"/>
            <a:ext cx="7401917" cy="36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E106782-44F1-4FAC-8DDB-99BE0F501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Grazie per l’</a:t>
            </a:r>
            <a:r>
              <a:rPr lang="fr-FR" dirty="0" err="1"/>
              <a:t>attenzione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060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2DB66B-1227-4258-A9EA-63C89ED9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D0F2-3203-4594-93D2-63F3ED377D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13" y="6356350"/>
            <a:ext cx="598487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01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85BC8D-F8A8-B142-D2E2-B9BC0C8C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CICLI FORATURA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15344F-9D2A-4E5C-DDE5-6EF15E29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1603326"/>
            <a:ext cx="5343516" cy="3651348"/>
          </a:xfrm>
        </p:spPr>
        <p:txBody>
          <a:bodyPr>
            <a:normAutofit/>
          </a:bodyPr>
          <a:lstStyle/>
          <a:p>
            <a:r>
              <a:rPr lang="fr-FR" dirty="0" err="1"/>
              <a:t>Nuova</a:t>
            </a:r>
            <a:r>
              <a:rPr lang="fr-FR" dirty="0"/>
              <a:t> </a:t>
            </a:r>
            <a:r>
              <a:rPr lang="fr-FR" dirty="0" err="1"/>
              <a:t>opzione</a:t>
            </a:r>
            <a:r>
              <a:rPr lang="fr-FR" dirty="0"/>
              <a:t> per la </a:t>
            </a:r>
            <a:r>
              <a:rPr lang="fr-FR" dirty="0" err="1"/>
              <a:t>gestione</a:t>
            </a:r>
            <a:r>
              <a:rPr lang="fr-FR" dirty="0"/>
              <a:t> dei </a:t>
            </a:r>
            <a:r>
              <a:rPr lang="fr-FR" dirty="0" err="1"/>
              <a:t>sovrametalli</a:t>
            </a:r>
            <a:r>
              <a:rPr lang="fr-FR" dirty="0"/>
              <a:t> in </a:t>
            </a:r>
            <a:r>
              <a:rPr lang="fr-FR" dirty="0" err="1"/>
              <a:t>caso</a:t>
            </a:r>
            <a:r>
              <a:rPr lang="fr-FR" dirty="0"/>
              <a:t> di </a:t>
            </a:r>
            <a:r>
              <a:rPr lang="fr-FR" dirty="0" err="1"/>
              <a:t>conversione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foratura</a:t>
            </a:r>
            <a:r>
              <a:rPr lang="fr-FR" dirty="0"/>
              <a:t> in </a:t>
            </a:r>
            <a:r>
              <a:rPr lang="fr-FR" dirty="0" err="1"/>
              <a:t>tasca</a:t>
            </a:r>
            <a:r>
              <a:rPr lang="fr-FR" dirty="0"/>
              <a:t> e </a:t>
            </a:r>
            <a:r>
              <a:rPr lang="fr-FR" dirty="0" err="1"/>
              <a:t>contornatura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Possibilità</a:t>
            </a:r>
            <a:r>
              <a:rPr lang="fr-FR" dirty="0"/>
              <a:t> di </a:t>
            </a:r>
            <a:r>
              <a:rPr lang="fr-FR" dirty="0" err="1"/>
              <a:t>inserire</a:t>
            </a:r>
            <a:r>
              <a:rPr lang="fr-FR" dirty="0"/>
              <a:t> i </a:t>
            </a:r>
            <a:r>
              <a:rPr lang="fr-FR" dirty="0" err="1"/>
              <a:t>sovrametalli</a:t>
            </a:r>
            <a:r>
              <a:rPr lang="fr-FR" dirty="0"/>
              <a:t> </a:t>
            </a:r>
            <a:r>
              <a:rPr lang="fr-FR" dirty="0" err="1"/>
              <a:t>direttamente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</a:t>
            </a:r>
            <a:r>
              <a:rPr lang="fr-FR" dirty="0" err="1"/>
              <a:t>pannello</a:t>
            </a:r>
            <a:r>
              <a:rPr lang="fr-FR" dirty="0"/>
              <a:t> di </a:t>
            </a:r>
            <a:r>
              <a:rPr lang="fr-FR" dirty="0" err="1"/>
              <a:t>dialogo</a:t>
            </a:r>
            <a:r>
              <a:rPr lang="fr-FR" dirty="0"/>
              <a:t> senza </a:t>
            </a:r>
            <a:r>
              <a:rPr lang="fr-FR" dirty="0" err="1"/>
              <a:t>entrare</a:t>
            </a:r>
            <a:r>
              <a:rPr lang="fr-FR" dirty="0"/>
              <a:t> </a:t>
            </a:r>
            <a:r>
              <a:rPr lang="fr-FR" dirty="0" err="1"/>
              <a:t>nella</a:t>
            </a:r>
            <a:r>
              <a:rPr lang="fr-FR" dirty="0"/>
              <a:t> </a:t>
            </a:r>
            <a:r>
              <a:rPr lang="fr-FR" dirty="0" err="1"/>
              <a:t>strategia</a:t>
            </a:r>
            <a:endParaRPr lang="fr-FR" dirty="0"/>
          </a:p>
        </p:txBody>
      </p:sp>
      <p:pic>
        <p:nvPicPr>
          <p:cNvPr id="15" name="Picture 12" descr="logo">
            <a:hlinkClick r:id="rId2"/>
            <a:extLst>
              <a:ext uri="{FF2B5EF4-FFF2-40B4-BE49-F238E27FC236}">
                <a16:creationId xmlns:a16="http://schemas.microsoft.com/office/drawing/2014/main" id="{EE945B7D-66E6-7549-752C-FDC28FEA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8" y="342768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DE129941-4C12-2838-A5AD-C894618E1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64" y="1938020"/>
            <a:ext cx="5705354" cy="3644104"/>
          </a:xfrm>
          <a:prstGeom prst="rect">
            <a:avLst/>
          </a:prstGeom>
        </p:spPr>
      </p:pic>
      <p:pic>
        <p:nvPicPr>
          <p:cNvPr id="2" name="Immagine 1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58F064D8-F670-46A2-E86D-5540E4869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00" y="4111215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85BC8D-F8A8-B142-D2E2-B9BC0C8C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CICLI FORATURA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15344F-9D2A-4E5C-DDE5-6EF15E29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1603326"/>
            <a:ext cx="4972040" cy="3651348"/>
          </a:xfrm>
        </p:spPr>
        <p:txBody>
          <a:bodyPr>
            <a:normAutofit/>
          </a:bodyPr>
          <a:lstStyle/>
          <a:p>
            <a:r>
              <a:rPr lang="fr-FR" dirty="0" err="1"/>
              <a:t>Possibilità</a:t>
            </a:r>
            <a:r>
              <a:rPr lang="fr-FR" dirty="0"/>
              <a:t> di </a:t>
            </a:r>
            <a:r>
              <a:rPr lang="fr-FR" dirty="0" err="1"/>
              <a:t>selezionare</a:t>
            </a:r>
            <a:r>
              <a:rPr lang="fr-FR" dirty="0"/>
              <a:t> il </a:t>
            </a:r>
            <a:r>
              <a:rPr lang="fr-FR" dirty="0" err="1"/>
              <a:t>foro</a:t>
            </a:r>
            <a:r>
              <a:rPr lang="fr-FR" dirty="0"/>
              <a:t> di </a:t>
            </a:r>
            <a:r>
              <a:rPr lang="fr-FR" dirty="0" err="1"/>
              <a:t>partenza</a:t>
            </a:r>
            <a:r>
              <a:rPr lang="fr-FR" dirty="0"/>
              <a:t> per l’</a:t>
            </a:r>
            <a:r>
              <a:rPr lang="fr-FR" dirty="0" err="1"/>
              <a:t>ottimizzazione</a:t>
            </a:r>
            <a:r>
              <a:rPr lang="fr-FR" dirty="0"/>
              <a:t>,  </a:t>
            </a:r>
            <a:r>
              <a:rPr lang="fr-FR" dirty="0" err="1"/>
              <a:t>manualmente</a:t>
            </a:r>
            <a:r>
              <a:rPr lang="fr-FR" dirty="0"/>
              <a:t> , </a:t>
            </a:r>
            <a:r>
              <a:rPr lang="fr-FR" dirty="0" err="1"/>
              <a:t>sia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piano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nei</a:t>
            </a:r>
            <a:r>
              <a:rPr lang="fr-FR" dirty="0"/>
              <a:t> 4 </a:t>
            </a:r>
            <a:r>
              <a:rPr lang="fr-FR" dirty="0" err="1"/>
              <a:t>assi</a:t>
            </a:r>
            <a:r>
              <a:rPr lang="fr-FR" dirty="0"/>
              <a:t> </a:t>
            </a:r>
            <a:r>
              <a:rPr lang="fr-FR" dirty="0" err="1"/>
              <a:t>assiale</a:t>
            </a:r>
            <a:r>
              <a:rPr lang="fr-FR" dirty="0"/>
              <a:t> e radiale </a:t>
            </a:r>
          </a:p>
          <a:p>
            <a:r>
              <a:rPr lang="fr-FR" dirty="0" err="1"/>
              <a:t>Cilindro</a:t>
            </a:r>
            <a:endParaRPr lang="fr-FR" dirty="0"/>
          </a:p>
          <a:p>
            <a:r>
              <a:rPr lang="fr-FR" dirty="0"/>
              <a:t>Punto</a:t>
            </a:r>
          </a:p>
          <a:p>
            <a:r>
              <a:rPr lang="fr-FR" dirty="0" err="1"/>
              <a:t>Cerchio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Ulteriore</a:t>
            </a:r>
            <a:r>
              <a:rPr lang="fr-FR" dirty="0"/>
              <a:t> </a:t>
            </a:r>
            <a:r>
              <a:rPr lang="fr-FR" dirty="0" err="1"/>
              <a:t>criterio</a:t>
            </a:r>
            <a:r>
              <a:rPr lang="fr-FR" dirty="0"/>
              <a:t> di </a:t>
            </a:r>
            <a:r>
              <a:rPr lang="fr-FR" dirty="0" err="1"/>
              <a:t>ottimizzazione</a:t>
            </a:r>
            <a:r>
              <a:rPr lang="fr-FR" dirty="0"/>
              <a:t> sui </a:t>
            </a:r>
            <a:r>
              <a:rPr lang="fr-FR" dirty="0" err="1"/>
              <a:t>cicli</a:t>
            </a:r>
            <a:r>
              <a:rPr lang="fr-FR" dirty="0"/>
              <a:t> 4 </a:t>
            </a:r>
            <a:r>
              <a:rPr lang="fr-FR" dirty="0" err="1"/>
              <a:t>assi</a:t>
            </a:r>
            <a:r>
              <a:rPr lang="fr-FR" dirty="0"/>
              <a:t> radiale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5" name="Picture 12" descr="logo">
            <a:hlinkClick r:id="rId2"/>
            <a:extLst>
              <a:ext uri="{FF2B5EF4-FFF2-40B4-BE49-F238E27FC236}">
                <a16:creationId xmlns:a16="http://schemas.microsoft.com/office/drawing/2014/main" id="{EE945B7D-66E6-7549-752C-FDC28FEA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8" y="342768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Immagine 2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B035B739-EEF1-2387-2507-8C44F5028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5" y="832704"/>
            <a:ext cx="4307245" cy="4667636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9688B207-D2DE-4F1C-48DA-54E09FD6C78D}"/>
              </a:ext>
            </a:extLst>
          </p:cNvPr>
          <p:cNvCxnSpPr/>
          <p:nvPr/>
        </p:nvCxnSpPr>
        <p:spPr>
          <a:xfrm flipH="1">
            <a:off x="8067038" y="3952875"/>
            <a:ext cx="1877062" cy="981075"/>
          </a:xfrm>
          <a:prstGeom prst="straightConnector1">
            <a:avLst/>
          </a:prstGeom>
          <a:ln w="57150">
            <a:solidFill>
              <a:srgbClr val="E32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A5C21068-D55F-5120-653D-4A9DAB7F6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0" y="4443412"/>
            <a:ext cx="2048161" cy="2210108"/>
          </a:xfrm>
          <a:prstGeom prst="rect">
            <a:avLst/>
          </a:prstGeom>
        </p:spPr>
      </p:pic>
      <p:pic>
        <p:nvPicPr>
          <p:cNvPr id="2" name="Immagine 1" descr="Immagine che contiene cerchio, design&#10;&#10;Descrizione generata automaticamente">
            <a:hlinkClick r:id="rId6" action="ppaction://hlinkfile"/>
            <a:extLst>
              <a:ext uri="{FF2B5EF4-FFF2-40B4-BE49-F238E27FC236}">
                <a16:creationId xmlns:a16="http://schemas.microsoft.com/office/drawing/2014/main" id="{14679FBD-4972-56BF-9F86-431006C5F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23" y="2715507"/>
            <a:ext cx="1237368" cy="1237368"/>
          </a:xfrm>
          <a:prstGeom prst="rect">
            <a:avLst/>
          </a:prstGeom>
        </p:spPr>
      </p:pic>
      <p:pic>
        <p:nvPicPr>
          <p:cNvPr id="4" name="Immagine 3" descr="Immagine che contiene cerchio, design&#10;&#10;Descrizione generata automaticamente">
            <a:hlinkClick r:id="rId8" action="ppaction://hlinkfile"/>
            <a:extLst>
              <a:ext uri="{FF2B5EF4-FFF2-40B4-BE49-F238E27FC236}">
                <a16:creationId xmlns:a16="http://schemas.microsoft.com/office/drawing/2014/main" id="{EA97BE53-D7EF-92C0-EF3C-E58004631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14" y="5251948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8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85BC8D-F8A8-B142-D2E2-B9BC0C8C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CICLI FORATURA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15344F-9D2A-4E5C-DDE5-6EF15E29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1603326"/>
            <a:ext cx="5048240" cy="3651348"/>
          </a:xfrm>
        </p:spPr>
        <p:txBody>
          <a:bodyPr>
            <a:normAutofit/>
          </a:bodyPr>
          <a:lstStyle/>
          <a:p>
            <a:r>
              <a:rPr lang="fr-FR" dirty="0"/>
              <a:t>Se si </a:t>
            </a:r>
            <a:r>
              <a:rPr lang="fr-FR" dirty="0" err="1"/>
              <a:t>rimuove</a:t>
            </a:r>
            <a:r>
              <a:rPr lang="fr-FR" dirty="0"/>
              <a:t> un </a:t>
            </a:r>
            <a:r>
              <a:rPr lang="fr-FR" dirty="0" err="1"/>
              <a:t>foro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CAD, </a:t>
            </a:r>
            <a:r>
              <a:rPr lang="fr-FR" dirty="0" err="1"/>
              <a:t>automaticamente</a:t>
            </a:r>
            <a:r>
              <a:rPr lang="fr-FR" dirty="0"/>
              <a:t> la </a:t>
            </a:r>
            <a:r>
              <a:rPr lang="fr-FR" dirty="0" err="1"/>
              <a:t>geometria</a:t>
            </a:r>
            <a:r>
              <a:rPr lang="fr-FR" dirty="0"/>
              <a:t> </a:t>
            </a:r>
            <a:r>
              <a:rPr lang="fr-FR" dirty="0" err="1"/>
              <a:t>viene</a:t>
            </a:r>
            <a:r>
              <a:rPr lang="fr-FR" dirty="0"/>
              <a:t> </a:t>
            </a:r>
            <a:r>
              <a:rPr lang="fr-FR" dirty="0" err="1"/>
              <a:t>ora</a:t>
            </a:r>
            <a:r>
              <a:rPr lang="fr-FR" dirty="0"/>
              <a:t> </a:t>
            </a:r>
            <a:r>
              <a:rPr lang="fr-FR" dirty="0" err="1"/>
              <a:t>rimossa</a:t>
            </a:r>
            <a:r>
              <a:rPr lang="fr-FR" dirty="0"/>
              <a:t> anche </a:t>
            </a:r>
            <a:r>
              <a:rPr lang="fr-FR" dirty="0" err="1"/>
              <a:t>nel</a:t>
            </a:r>
            <a:r>
              <a:rPr lang="fr-FR" dirty="0"/>
              <a:t> cam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Maschiatura</a:t>
            </a:r>
            <a:r>
              <a:rPr lang="fr-FR" dirty="0"/>
              <a:t> (</a:t>
            </a:r>
            <a:r>
              <a:rPr lang="fr-FR" dirty="0" err="1"/>
              <a:t>opzione</a:t>
            </a:r>
            <a:r>
              <a:rPr lang="fr-FR" dirty="0"/>
              <a:t> </a:t>
            </a:r>
            <a:r>
              <a:rPr lang="fr-FR" dirty="0" err="1"/>
              <a:t>maschiatura</a:t>
            </a:r>
            <a:r>
              <a:rPr lang="fr-FR" dirty="0"/>
              <a:t> </a:t>
            </a:r>
            <a:r>
              <a:rPr lang="fr-FR" dirty="0" err="1"/>
              <a:t>rigida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5" name="Picture 12" descr="logo">
            <a:hlinkClick r:id="rId2"/>
            <a:extLst>
              <a:ext uri="{FF2B5EF4-FFF2-40B4-BE49-F238E27FC236}">
                <a16:creationId xmlns:a16="http://schemas.microsoft.com/office/drawing/2014/main" id="{EE945B7D-66E6-7549-752C-FDC28FEA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8" y="342768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Immagine 2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D8E795A2-D430-89CC-98CF-8D30B8B37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44" y="1135930"/>
            <a:ext cx="3330450" cy="5722070"/>
          </a:xfrm>
          <a:prstGeom prst="rect">
            <a:avLst/>
          </a:prstGeom>
        </p:spPr>
      </p:pic>
      <p:pic>
        <p:nvPicPr>
          <p:cNvPr id="2" name="Immagine 1" descr="Immagine che contiene cerchio, design&#10;&#10;Descrizione generata automaticamente">
            <a:hlinkClick r:id="rId5" action="ppaction://hlinkfile"/>
            <a:extLst>
              <a:ext uri="{FF2B5EF4-FFF2-40B4-BE49-F238E27FC236}">
                <a16:creationId xmlns:a16="http://schemas.microsoft.com/office/drawing/2014/main" id="{82081555-8A2D-883F-1546-6169B4462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62" y="2458040"/>
            <a:ext cx="1237368" cy="1237368"/>
          </a:xfrm>
          <a:prstGeom prst="rect">
            <a:avLst/>
          </a:prstGeom>
        </p:spPr>
      </p:pic>
      <p:pic>
        <p:nvPicPr>
          <p:cNvPr id="4" name="Immagine 3" descr="Immagine che contiene cerchio, design&#10;&#10;Descrizione generata automaticamente">
            <a:hlinkClick r:id="rId7" action="ppaction://hlinkfile"/>
            <a:extLst>
              <a:ext uri="{FF2B5EF4-FFF2-40B4-BE49-F238E27FC236}">
                <a16:creationId xmlns:a16="http://schemas.microsoft.com/office/drawing/2014/main" id="{F0D5AFB9-4D5D-6A61-3C60-4563169E2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62" y="4930143"/>
            <a:ext cx="1237368" cy="1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32850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TestVarian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47715FD-F4F2-4DB9-896A-F442BA99EFA9}" vid="{B89EF9E1-27F9-4CA7-A3E4-84D746E53D2E}"/>
    </a:ext>
  </a:extLst>
</a:theme>
</file>

<file path=ppt/theme/theme2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47715FD-F4F2-4DB9-896A-F442BA99EFA9}" vid="{3918D173-001F-4E47-B330-7A56939C4AFA}"/>
    </a:ext>
  </a:extLst>
</a:theme>
</file>

<file path=ppt/theme/theme3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47715FD-F4F2-4DB9-896A-F442BA99EFA9}" vid="{C71EE85B-B6F0-46BA-BA58-92869DA8644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C2DCA3177AEE4EADE3ACDB22C985DB" ma:contentTypeVersion="12" ma:contentTypeDescription="Create a new document." ma:contentTypeScope="" ma:versionID="d3ac55901315084fc7dbaa1f22dad028">
  <xsd:schema xmlns:xsd="http://www.w3.org/2001/XMLSchema" xmlns:xs="http://www.w3.org/2001/XMLSchema" xmlns:p="http://schemas.microsoft.com/office/2006/metadata/properties" xmlns:ns3="2ab83e86-f9f1-4b50-bdcb-a85525c7540e" xmlns:ns4="1bc10c6e-ca99-4a11-9c87-70cd47141faf" targetNamespace="http://schemas.microsoft.com/office/2006/metadata/properties" ma:root="true" ma:fieldsID="f80b6eca799a9e5021237cb22fd5588e" ns3:_="" ns4:_="">
    <xsd:import namespace="2ab83e86-f9f1-4b50-bdcb-a85525c7540e"/>
    <xsd:import namespace="1bc10c6e-ca99-4a11-9c87-70cd47141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83e86-f9f1-4b50-bdcb-a85525c754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10c6e-ca99-4a11-9c87-70cd47141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D4D91B-54EC-4CF4-B84E-984F270AF1BA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1bc10c6e-ca99-4a11-9c87-70cd47141faf"/>
    <ds:schemaRef ds:uri="2ab83e86-f9f1-4b50-bdcb-a85525c7540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E15D13D-D8BE-4E7F-8D60-122F67258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E6390A-1D27-4562-89FD-3CB465E537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b83e86-f9f1-4b50-bdcb-a85525c7540e"/>
    <ds:schemaRef ds:uri="1bc10c6e-ca99-4a11-9c87-70cd47141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TopSolid Template</Template>
  <TotalTime>16961</TotalTime>
  <Words>1770</Words>
  <Application>Microsoft Office PowerPoint</Application>
  <PresentationFormat>Widescreen</PresentationFormat>
  <Paragraphs>528</Paragraphs>
  <Slides>58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58</vt:i4>
      </vt:variant>
    </vt:vector>
  </HeadingPairs>
  <TitlesOfParts>
    <vt:vector size="66" baseType="lpstr">
      <vt:lpstr>Arial</vt:lpstr>
      <vt:lpstr>Calibri</vt:lpstr>
      <vt:lpstr>Courier New</vt:lpstr>
      <vt:lpstr>Lato</vt:lpstr>
      <vt:lpstr>Wingdings</vt:lpstr>
      <vt:lpstr>Black</vt:lpstr>
      <vt:lpstr>Red</vt:lpstr>
      <vt:lpstr>White</vt:lpstr>
      <vt:lpstr>Novita della versione 7.17</vt:lpstr>
      <vt:lpstr>INSPECTION</vt:lpstr>
      <vt:lpstr>CoSA FA TopSolid’INSPECTION</vt:lpstr>
      <vt:lpstr>CoSA FA TopSolid’INSPECTION</vt:lpstr>
      <vt:lpstr>CoSA FA TopSolid’control</vt:lpstr>
      <vt:lpstr>CAM</vt:lpstr>
      <vt:lpstr>CICLI FORATURA</vt:lpstr>
      <vt:lpstr>CICLI FORATURA</vt:lpstr>
      <vt:lpstr>CICLI FORATURA</vt:lpstr>
      <vt:lpstr>Opzione su selezione ut</vt:lpstr>
      <vt:lpstr>Fresatura 2d</vt:lpstr>
      <vt:lpstr>Fresatura 2d: BOOSTMILLING</vt:lpstr>
      <vt:lpstr>Fresatura 2d</vt:lpstr>
      <vt:lpstr>Fresatura 2d</vt:lpstr>
      <vt:lpstr>Fresatura 2d</vt:lpstr>
      <vt:lpstr>Tempi di calcolo</vt:lpstr>
      <vt:lpstr>Fresatura 3assi</vt:lpstr>
      <vt:lpstr>Fresatura 3assi</vt:lpstr>
      <vt:lpstr>Fresatura 3assi</vt:lpstr>
      <vt:lpstr>Fresatura 3assi</vt:lpstr>
      <vt:lpstr>Fresatura 3assi</vt:lpstr>
      <vt:lpstr>Fresatura 3assi</vt:lpstr>
      <vt:lpstr>Fresatura 3assi</vt:lpstr>
      <vt:lpstr>Fresatura 3assi</vt:lpstr>
      <vt:lpstr>Fresatura 3assi</vt:lpstr>
      <vt:lpstr>Fresatura 3assi</vt:lpstr>
      <vt:lpstr>Fresatura 3assi</vt:lpstr>
      <vt:lpstr>Fresatura 5assi</vt:lpstr>
      <vt:lpstr>Fresatura 5assi</vt:lpstr>
      <vt:lpstr>Fresatura 5assi</vt:lpstr>
      <vt:lpstr>Fresatura 5assi</vt:lpstr>
      <vt:lpstr>Fresatura 5assi nuovo ciclo sgrossatura posizionato</vt:lpstr>
      <vt:lpstr>Tornitura</vt:lpstr>
      <vt:lpstr>Tornitura</vt:lpstr>
      <vt:lpstr>Tornitura</vt:lpstr>
      <vt:lpstr>Tornitura</vt:lpstr>
      <vt:lpstr>Tornitura</vt:lpstr>
      <vt:lpstr>Tornitura</vt:lpstr>
      <vt:lpstr>Tornitura</vt:lpstr>
      <vt:lpstr>Tornitura</vt:lpstr>
      <vt:lpstr>Tornitura</vt:lpstr>
      <vt:lpstr>EROSIONE</vt:lpstr>
      <vt:lpstr>EROSIONE</vt:lpstr>
      <vt:lpstr>EROSIONE</vt:lpstr>
      <vt:lpstr>EROSIONE</vt:lpstr>
      <vt:lpstr>EROSIONE</vt:lpstr>
      <vt:lpstr>documentazione</vt:lpstr>
      <vt:lpstr>CAMSIMUl</vt:lpstr>
      <vt:lpstr>SIMULATORE: TOPSOLID’ CAMSIMUL</vt:lpstr>
      <vt:lpstr>SIMULATORE: TOPSOLID’ CAMSIMUL</vt:lpstr>
      <vt:lpstr>SIMULATORE: TOPSOLID’ CAMSIMUL</vt:lpstr>
      <vt:lpstr>SIMULATORE: TOPSOLID’ CAMSIMUL</vt:lpstr>
      <vt:lpstr>SIMULATORE: TOPSOLID’ CAMSIMUL</vt:lpstr>
      <vt:lpstr>SIMULATORE: TOPSOLID’ CAMSIMUL</vt:lpstr>
      <vt:lpstr>SIMULATORE: TOPSOLID’ CAMSIMUL</vt:lpstr>
      <vt:lpstr>operator</vt:lpstr>
      <vt:lpstr>operator</vt:lpstr>
      <vt:lpstr>Presentazione standard di PowerPoint</vt:lpstr>
    </vt:vector>
  </TitlesOfParts>
  <Company>TOPSOLID 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 Poirot</dc:creator>
  <cp:lastModifiedBy>Topsolid ITalia</cp:lastModifiedBy>
  <cp:revision>74</cp:revision>
  <dcterms:created xsi:type="dcterms:W3CDTF">2021-10-18T09:38:03Z</dcterms:created>
  <dcterms:modified xsi:type="dcterms:W3CDTF">2023-07-19T10:21:25Z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0x0101004BC2DCA3177AEE4EADE3ACDB22C985DB</vt:lpwstr>
  </property>
</Properties>
</file>